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8" r:id="rId3"/>
    <p:sldId id="257" r:id="rId4"/>
    <p:sldId id="259" r:id="rId5"/>
    <p:sldId id="261" r:id="rId6"/>
    <p:sldId id="262" r:id="rId7"/>
    <p:sldId id="263" r:id="rId8"/>
    <p:sldId id="265" r:id="rId9"/>
    <p:sldId id="264" r:id="rId10"/>
    <p:sldId id="266" r:id="rId11"/>
    <p:sldId id="267" r:id="rId12"/>
    <p:sldId id="269"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050" autoAdjust="0"/>
  </p:normalViewPr>
  <p:slideViewPr>
    <p:cSldViewPr snapToGrid="0">
      <p:cViewPr varScale="1">
        <p:scale>
          <a:sx n="79" d="100"/>
          <a:sy n="79" d="100"/>
        </p:scale>
        <p:origin x="85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L. (Lian) Kleuters" userId="545faa34-447e-4926-9dca-68f6da8e14d1" providerId="ADAL" clId="{7AE6ED77-658E-4E34-84C3-A9F34D284460}"/>
    <pc:docChg chg="undo custSel addSld delSld modSld">
      <pc:chgData name="L.A.L. (Lian) Kleuters" userId="545faa34-447e-4926-9dca-68f6da8e14d1" providerId="ADAL" clId="{7AE6ED77-658E-4E34-84C3-A9F34D284460}" dt="2017-11-28T10:02:55.771" v="285" actId="20577"/>
      <pc:docMkLst>
        <pc:docMk/>
      </pc:docMkLst>
      <pc:sldChg chg="modSp modNotesTx">
        <pc:chgData name="L.A.L. (Lian) Kleuters" userId="545faa34-447e-4926-9dca-68f6da8e14d1" providerId="ADAL" clId="{7AE6ED77-658E-4E34-84C3-A9F34D284460}" dt="2017-11-17T14:36:25.525" v="1" actId="20577"/>
        <pc:sldMkLst>
          <pc:docMk/>
          <pc:sldMk cId="740007129" sldId="261"/>
        </pc:sldMkLst>
        <pc:spChg chg="mod">
          <ac:chgData name="L.A.L. (Lian) Kleuters" userId="545faa34-447e-4926-9dca-68f6da8e14d1" providerId="ADAL" clId="{7AE6ED77-658E-4E34-84C3-A9F34D284460}" dt="2017-11-17T12:07:06.254" v="0" actId="20577"/>
          <ac:spMkLst>
            <pc:docMk/>
            <pc:sldMk cId="740007129" sldId="261"/>
            <ac:spMk id="3" creationId="{EBE4AB82-1D49-49DD-B58E-CAC9F62FF63F}"/>
          </ac:spMkLst>
        </pc:spChg>
      </pc:sldChg>
      <pc:sldChg chg="modSp add">
        <pc:chgData name="L.A.L. (Lian) Kleuters" userId="545faa34-447e-4926-9dca-68f6da8e14d1" providerId="ADAL" clId="{7AE6ED77-658E-4E34-84C3-A9F34D284460}" dt="2017-11-28T09:48:34.578" v="149" actId="27636"/>
        <pc:sldMkLst>
          <pc:docMk/>
          <pc:sldMk cId="59113261" sldId="262"/>
        </pc:sldMkLst>
        <pc:spChg chg="mod">
          <ac:chgData name="L.A.L. (Lian) Kleuters" userId="545faa34-447e-4926-9dca-68f6da8e14d1" providerId="ADAL" clId="{7AE6ED77-658E-4E34-84C3-A9F34D284460}" dt="2017-11-28T09:48:01.588" v="125" actId="20577"/>
          <ac:spMkLst>
            <pc:docMk/>
            <pc:sldMk cId="59113261" sldId="262"/>
            <ac:spMk id="2" creationId="{23F84E97-EA85-4A60-B88D-1139FF2EDE08}"/>
          </ac:spMkLst>
        </pc:spChg>
        <pc:spChg chg="mod">
          <ac:chgData name="L.A.L. (Lian) Kleuters" userId="545faa34-447e-4926-9dca-68f6da8e14d1" providerId="ADAL" clId="{7AE6ED77-658E-4E34-84C3-A9F34D284460}" dt="2017-11-28T09:48:34.578" v="149" actId="27636"/>
          <ac:spMkLst>
            <pc:docMk/>
            <pc:sldMk cId="59113261" sldId="262"/>
            <ac:spMk id="3" creationId="{3D877119-77E4-4A1C-ADC9-A90A01FAD7AF}"/>
          </ac:spMkLst>
        </pc:spChg>
      </pc:sldChg>
      <pc:sldChg chg="addSp delSp modSp add del">
        <pc:chgData name="L.A.L. (Lian) Kleuters" userId="545faa34-447e-4926-9dca-68f6da8e14d1" providerId="ADAL" clId="{7AE6ED77-658E-4E34-84C3-A9F34D284460}" dt="2017-11-28T09:48:53.998" v="150" actId="2696"/>
        <pc:sldMkLst>
          <pc:docMk/>
          <pc:sldMk cId="554474854" sldId="263"/>
        </pc:sldMkLst>
        <pc:spChg chg="mod">
          <ac:chgData name="L.A.L. (Lian) Kleuters" userId="545faa34-447e-4926-9dca-68f6da8e14d1" providerId="ADAL" clId="{7AE6ED77-658E-4E34-84C3-A9F34D284460}" dt="2017-11-28T09:48:27.638" v="141" actId="2696"/>
          <ac:spMkLst>
            <pc:docMk/>
            <pc:sldMk cId="554474854" sldId="263"/>
            <ac:spMk id="3" creationId="{6821C0FD-B658-4F4B-99A6-7D1E60DA2C85}"/>
          </ac:spMkLst>
        </pc:spChg>
        <pc:spChg chg="add del mod">
          <ac:chgData name="L.A.L. (Lian) Kleuters" userId="545faa34-447e-4926-9dca-68f6da8e14d1" providerId="ADAL" clId="{7AE6ED77-658E-4E34-84C3-A9F34D284460}" dt="2017-11-28T09:48:28.098" v="143" actId="2696"/>
          <ac:spMkLst>
            <pc:docMk/>
            <pc:sldMk cId="554474854" sldId="263"/>
            <ac:spMk id="4" creationId="{F1439A14-2906-486D-A21F-E0DA8902E7A0}"/>
          </ac:spMkLst>
        </pc:spChg>
      </pc:sldChg>
      <pc:sldChg chg="addSp delSp modSp add mod setBg">
        <pc:chgData name="L.A.L. (Lian) Kleuters" userId="545faa34-447e-4926-9dca-68f6da8e14d1" providerId="ADAL" clId="{7AE6ED77-658E-4E34-84C3-A9F34D284460}" dt="2017-11-28T10:00:39.354" v="259" actId="20577"/>
        <pc:sldMkLst>
          <pc:docMk/>
          <pc:sldMk cId="2960098446" sldId="263"/>
        </pc:sldMkLst>
        <pc:spChg chg="mod">
          <ac:chgData name="L.A.L. (Lian) Kleuters" userId="545faa34-447e-4926-9dca-68f6da8e14d1" providerId="ADAL" clId="{7AE6ED77-658E-4E34-84C3-A9F34D284460}" dt="2017-11-28T10:00:39.354" v="259" actId="20577"/>
          <ac:spMkLst>
            <pc:docMk/>
            <pc:sldMk cId="2960098446" sldId="263"/>
            <ac:spMk id="2" creationId="{215A97C8-987C-452E-B302-3D79747B2B89}"/>
          </ac:spMkLst>
        </pc:spChg>
        <pc:spChg chg="mod">
          <ac:chgData name="L.A.L. (Lian) Kleuters" userId="545faa34-447e-4926-9dca-68f6da8e14d1" providerId="ADAL" clId="{7AE6ED77-658E-4E34-84C3-A9F34D284460}" dt="2017-11-28T09:50:27.879" v="197" actId="27636"/>
          <ac:spMkLst>
            <pc:docMk/>
            <pc:sldMk cId="2960098446" sldId="263"/>
            <ac:spMk id="3" creationId="{0C2A8F43-36C9-456C-BB14-91D9BCF02D07}"/>
          </ac:spMkLst>
        </pc:spChg>
        <pc:spChg chg="add del">
          <ac:chgData name="L.A.L. (Lian) Kleuters" userId="545faa34-447e-4926-9dca-68f6da8e14d1" providerId="ADAL" clId="{7AE6ED77-658E-4E34-84C3-A9F34D284460}" dt="2017-11-28T09:50:04.777" v="180" actId="26606"/>
          <ac:spMkLst>
            <pc:docMk/>
            <pc:sldMk cId="2960098446" sldId="263"/>
            <ac:spMk id="10" creationId="{9E661D03-4DD4-45E7-A047-ED722E826D59}"/>
          </ac:spMkLst>
        </pc:spChg>
        <pc:spChg chg="add del">
          <ac:chgData name="L.A.L. (Lian) Kleuters" userId="545faa34-447e-4926-9dca-68f6da8e14d1" providerId="ADAL" clId="{7AE6ED77-658E-4E34-84C3-A9F34D284460}" dt="2017-11-28T09:50:07.257" v="182" actId="26606"/>
          <ac:spMkLst>
            <pc:docMk/>
            <pc:sldMk cId="2960098446" sldId="263"/>
            <ac:spMk id="12" creationId="{90137588-E70B-486E-AFA8-21B0111C4698}"/>
          </ac:spMkLst>
        </pc:spChg>
        <pc:spChg chg="add del">
          <ac:chgData name="L.A.L. (Lian) Kleuters" userId="545faa34-447e-4926-9dca-68f6da8e14d1" providerId="ADAL" clId="{7AE6ED77-658E-4E34-84C3-A9F34D284460}" dt="2017-11-28T09:50:11.067" v="184" actId="26606"/>
          <ac:spMkLst>
            <pc:docMk/>
            <pc:sldMk cId="2960098446" sldId="263"/>
            <ac:spMk id="14" creationId="{880E5C91-3840-45CD-9550-682766315261}"/>
          </ac:spMkLst>
        </pc:spChg>
        <pc:spChg chg="add del">
          <ac:chgData name="L.A.L. (Lian) Kleuters" userId="545faa34-447e-4926-9dca-68f6da8e14d1" providerId="ADAL" clId="{7AE6ED77-658E-4E34-84C3-A9F34D284460}" dt="2017-11-28T09:50:11.067" v="184" actId="26606"/>
          <ac:spMkLst>
            <pc:docMk/>
            <pc:sldMk cId="2960098446" sldId="263"/>
            <ac:spMk id="15" creationId="{636F6DB7-CF8D-494A-82F6-13B58DCA9896}"/>
          </ac:spMkLst>
        </pc:spChg>
        <pc:spChg chg="add del">
          <ac:chgData name="L.A.L. (Lian) Kleuters" userId="545faa34-447e-4926-9dca-68f6da8e14d1" providerId="ADAL" clId="{7AE6ED77-658E-4E34-84C3-A9F34D284460}" dt="2017-11-28T09:50:11.067" v="184" actId="26606"/>
          <ac:spMkLst>
            <pc:docMk/>
            <pc:sldMk cId="2960098446" sldId="263"/>
            <ac:spMk id="16" creationId="{0B7E5194-6E82-4A44-99C3-FE7D87F34134}"/>
          </ac:spMkLst>
        </pc:spChg>
        <pc:spChg chg="add del">
          <ac:chgData name="L.A.L. (Lian) Kleuters" userId="545faa34-447e-4926-9dca-68f6da8e14d1" providerId="ADAL" clId="{7AE6ED77-658E-4E34-84C3-A9F34D284460}" dt="2017-11-28T09:50:13.157" v="186" actId="26606"/>
          <ac:spMkLst>
            <pc:docMk/>
            <pc:sldMk cId="2960098446" sldId="263"/>
            <ac:spMk id="18" creationId="{FF48D04A-B18A-4669-86FA-1F7C104C46B5}"/>
          </ac:spMkLst>
        </pc:spChg>
        <pc:spChg chg="add del">
          <ac:chgData name="L.A.L. (Lian) Kleuters" userId="545faa34-447e-4926-9dca-68f6da8e14d1" providerId="ADAL" clId="{7AE6ED77-658E-4E34-84C3-A9F34D284460}" dt="2017-11-28T09:50:14.357" v="188" actId="26606"/>
          <ac:spMkLst>
            <pc:docMk/>
            <pc:sldMk cId="2960098446" sldId="263"/>
            <ac:spMk id="20" creationId="{636F6DB7-CF8D-494A-82F6-13B58DCA9896}"/>
          </ac:spMkLst>
        </pc:spChg>
        <pc:spChg chg="add del">
          <ac:chgData name="L.A.L. (Lian) Kleuters" userId="545faa34-447e-4926-9dca-68f6da8e14d1" providerId="ADAL" clId="{7AE6ED77-658E-4E34-84C3-A9F34D284460}" dt="2017-11-28T09:50:14.357" v="188" actId="26606"/>
          <ac:spMkLst>
            <pc:docMk/>
            <pc:sldMk cId="2960098446" sldId="263"/>
            <ac:spMk id="21" creationId="{0B7E5194-6E82-4A44-99C3-FE7D87F34134}"/>
          </ac:spMkLst>
        </pc:spChg>
        <pc:spChg chg="add del">
          <ac:chgData name="L.A.L. (Lian) Kleuters" userId="545faa34-447e-4926-9dca-68f6da8e14d1" providerId="ADAL" clId="{7AE6ED77-658E-4E34-84C3-A9F34D284460}" dt="2017-11-28T09:50:14.357" v="188" actId="26606"/>
          <ac:spMkLst>
            <pc:docMk/>
            <pc:sldMk cId="2960098446" sldId="263"/>
            <ac:spMk id="22" creationId="{880E5C91-3840-45CD-9550-682766315261}"/>
          </ac:spMkLst>
        </pc:spChg>
        <pc:spChg chg="add del">
          <ac:chgData name="L.A.L. (Lian) Kleuters" userId="545faa34-447e-4926-9dca-68f6da8e14d1" providerId="ADAL" clId="{7AE6ED77-658E-4E34-84C3-A9F34D284460}" dt="2017-11-28T09:50:16.207" v="190" actId="26606"/>
          <ac:spMkLst>
            <pc:docMk/>
            <pc:sldMk cId="2960098446" sldId="263"/>
            <ac:spMk id="24" creationId="{E9209EA6-FB9C-4E80-9B63-3BC4C06283E7}"/>
          </ac:spMkLst>
        </pc:spChg>
        <pc:spChg chg="add del">
          <ac:chgData name="L.A.L. (Lian) Kleuters" userId="545faa34-447e-4926-9dca-68f6da8e14d1" providerId="ADAL" clId="{7AE6ED77-658E-4E34-84C3-A9F34D284460}" dt="2017-11-28T09:50:16.207" v="190" actId="26606"/>
          <ac:spMkLst>
            <pc:docMk/>
            <pc:sldMk cId="2960098446" sldId="263"/>
            <ac:spMk id="25" creationId="{87D98868-D6DC-40C4-A67A-26D3EF9B9D00}"/>
          </ac:spMkLst>
        </pc:spChg>
        <pc:spChg chg="add del">
          <ac:chgData name="L.A.L. (Lian) Kleuters" userId="545faa34-447e-4926-9dca-68f6da8e14d1" providerId="ADAL" clId="{7AE6ED77-658E-4E34-84C3-A9F34D284460}" dt="2017-11-28T09:50:16.207" v="190" actId="26606"/>
          <ac:spMkLst>
            <pc:docMk/>
            <pc:sldMk cId="2960098446" sldId="263"/>
            <ac:spMk id="26" creationId="{AECC2831-44D4-4BC0-8A8C-A4D405DD727A}"/>
          </ac:spMkLst>
        </pc:spChg>
        <pc:spChg chg="add del">
          <ac:chgData name="L.A.L. (Lian) Kleuters" userId="545faa34-447e-4926-9dca-68f6da8e14d1" providerId="ADAL" clId="{7AE6ED77-658E-4E34-84C3-A9F34D284460}" dt="2017-11-28T09:50:17.087" v="192" actId="26606"/>
          <ac:spMkLst>
            <pc:docMk/>
            <pc:sldMk cId="2960098446" sldId="263"/>
            <ac:spMk id="28" creationId="{879A26B8-6C4E-452B-ADD3-ED324A7AB7E8}"/>
          </ac:spMkLst>
        </pc:spChg>
        <pc:spChg chg="add del">
          <ac:chgData name="L.A.L. (Lian) Kleuters" userId="545faa34-447e-4926-9dca-68f6da8e14d1" providerId="ADAL" clId="{7AE6ED77-658E-4E34-84C3-A9F34D284460}" dt="2017-11-28T09:50:17.087" v="192" actId="26606"/>
          <ac:spMkLst>
            <pc:docMk/>
            <pc:sldMk cId="2960098446" sldId="263"/>
            <ac:spMk id="29" creationId="{9B4167E1-E2B0-4192-8DA2-6967DDFF87A5}"/>
          </ac:spMkLst>
        </pc:spChg>
        <pc:spChg chg="add del">
          <ac:chgData name="L.A.L. (Lian) Kleuters" userId="545faa34-447e-4926-9dca-68f6da8e14d1" providerId="ADAL" clId="{7AE6ED77-658E-4E34-84C3-A9F34D284460}" dt="2017-11-28T09:50:17.087" v="192" actId="26606"/>
          <ac:spMkLst>
            <pc:docMk/>
            <pc:sldMk cId="2960098446" sldId="263"/>
            <ac:spMk id="30" creationId="{C5F09389-6A8E-46D6-B5F4-A3C55FAE62EA}"/>
          </ac:spMkLst>
        </pc:spChg>
        <pc:spChg chg="add del">
          <ac:chgData name="L.A.L. (Lian) Kleuters" userId="545faa34-447e-4926-9dca-68f6da8e14d1" providerId="ADAL" clId="{7AE6ED77-658E-4E34-84C3-A9F34D284460}" dt="2017-11-28T09:50:17.087" v="192" actId="26606"/>
          <ac:spMkLst>
            <pc:docMk/>
            <pc:sldMk cId="2960098446" sldId="263"/>
            <ac:spMk id="31" creationId="{D03E4FEE-2E6A-44AB-B6BA-C1AD0CD6D93B}"/>
          </ac:spMkLst>
        </pc:spChg>
        <pc:spChg chg="add del">
          <ac:chgData name="L.A.L. (Lian) Kleuters" userId="545faa34-447e-4926-9dca-68f6da8e14d1" providerId="ADAL" clId="{7AE6ED77-658E-4E34-84C3-A9F34D284460}" dt="2017-11-28T09:50:17.087" v="192" actId="26606"/>
          <ac:spMkLst>
            <pc:docMk/>
            <pc:sldMk cId="2960098446" sldId="263"/>
            <ac:spMk id="32" creationId="{0817EB59-13B3-43DA-9B91-A7CC174A6069}"/>
          </ac:spMkLst>
        </pc:spChg>
        <pc:spChg chg="add">
          <ac:chgData name="L.A.L. (Lian) Kleuters" userId="545faa34-447e-4926-9dca-68f6da8e14d1" providerId="ADAL" clId="{7AE6ED77-658E-4E34-84C3-A9F34D284460}" dt="2017-11-28T09:50:17.097" v="193" actId="26606"/>
          <ac:spMkLst>
            <pc:docMk/>
            <pc:sldMk cId="2960098446" sldId="263"/>
            <ac:spMk id="34" creationId="{9E661D03-4DD4-45E7-A047-ED722E826D59}"/>
          </ac:spMkLst>
        </pc:spChg>
        <pc:picChg chg="add mod ord">
          <ac:chgData name="L.A.L. (Lian) Kleuters" userId="545faa34-447e-4926-9dca-68f6da8e14d1" providerId="ADAL" clId="{7AE6ED77-658E-4E34-84C3-A9F34D284460}" dt="2017-11-28T09:50:17.097" v="193" actId="26606"/>
          <ac:picMkLst>
            <pc:docMk/>
            <pc:sldMk cId="2960098446" sldId="263"/>
            <ac:picMk id="5" creationId="{202C4565-D409-4A89-AD92-0BB6FC95A3CB}"/>
          </ac:picMkLst>
        </pc:picChg>
      </pc:sldChg>
      <pc:sldChg chg="addSp delSp modSp add mod setBg">
        <pc:chgData name="L.A.L. (Lian) Kleuters" userId="545faa34-447e-4926-9dca-68f6da8e14d1" providerId="ADAL" clId="{7AE6ED77-658E-4E34-84C3-A9F34D284460}" dt="2017-11-28T09:52:24.202" v="228" actId="26606"/>
        <pc:sldMkLst>
          <pc:docMk/>
          <pc:sldMk cId="3299363403" sldId="264"/>
        </pc:sldMkLst>
        <pc:spChg chg="mod">
          <ac:chgData name="L.A.L. (Lian) Kleuters" userId="545faa34-447e-4926-9dca-68f6da8e14d1" providerId="ADAL" clId="{7AE6ED77-658E-4E34-84C3-A9F34D284460}" dt="2017-11-28T09:52:24.202" v="228" actId="26606"/>
          <ac:spMkLst>
            <pc:docMk/>
            <pc:sldMk cId="3299363403" sldId="264"/>
            <ac:spMk id="2" creationId="{1B92B43C-9CC7-4F03-B8EC-64AE65014794}"/>
          </ac:spMkLst>
        </pc:spChg>
        <pc:spChg chg="mod">
          <ac:chgData name="L.A.L. (Lian) Kleuters" userId="545faa34-447e-4926-9dca-68f6da8e14d1" providerId="ADAL" clId="{7AE6ED77-658E-4E34-84C3-A9F34D284460}" dt="2017-11-28T09:52:24.202" v="228" actId="26606"/>
          <ac:spMkLst>
            <pc:docMk/>
            <pc:sldMk cId="3299363403" sldId="264"/>
            <ac:spMk id="3" creationId="{091AA5A3-6A09-4120-9484-274EC7DB8A78}"/>
          </ac:spMkLst>
        </pc:spChg>
        <pc:spChg chg="add del">
          <ac:chgData name="L.A.L. (Lian) Kleuters" userId="545faa34-447e-4926-9dca-68f6da8e14d1" providerId="ADAL" clId="{7AE6ED77-658E-4E34-84C3-A9F34D284460}" dt="2017-11-28T09:52:24.182" v="227" actId="26606"/>
          <ac:spMkLst>
            <pc:docMk/>
            <pc:sldMk cId="3299363403" sldId="264"/>
            <ac:spMk id="10" creationId="{879A26B8-6C4E-452B-ADD3-ED324A7AB7E8}"/>
          </ac:spMkLst>
        </pc:spChg>
        <pc:spChg chg="add del">
          <ac:chgData name="L.A.L. (Lian) Kleuters" userId="545faa34-447e-4926-9dca-68f6da8e14d1" providerId="ADAL" clId="{7AE6ED77-658E-4E34-84C3-A9F34D284460}" dt="2017-11-28T09:52:24.182" v="227" actId="26606"/>
          <ac:spMkLst>
            <pc:docMk/>
            <pc:sldMk cId="3299363403" sldId="264"/>
            <ac:spMk id="12" creationId="{9B4167E1-E2B0-4192-8DA2-6967DDFF87A5}"/>
          </ac:spMkLst>
        </pc:spChg>
        <pc:spChg chg="add del">
          <ac:chgData name="L.A.L. (Lian) Kleuters" userId="545faa34-447e-4926-9dca-68f6da8e14d1" providerId="ADAL" clId="{7AE6ED77-658E-4E34-84C3-A9F34D284460}" dt="2017-11-28T09:52:24.182" v="227" actId="26606"/>
          <ac:spMkLst>
            <pc:docMk/>
            <pc:sldMk cId="3299363403" sldId="264"/>
            <ac:spMk id="14" creationId="{C5F09389-6A8E-46D6-B5F4-A3C55FAE62EA}"/>
          </ac:spMkLst>
        </pc:spChg>
        <pc:spChg chg="add del">
          <ac:chgData name="L.A.L. (Lian) Kleuters" userId="545faa34-447e-4926-9dca-68f6da8e14d1" providerId="ADAL" clId="{7AE6ED77-658E-4E34-84C3-A9F34D284460}" dt="2017-11-28T09:52:24.182" v="227" actId="26606"/>
          <ac:spMkLst>
            <pc:docMk/>
            <pc:sldMk cId="3299363403" sldId="264"/>
            <ac:spMk id="16" creationId="{D03E4FEE-2E6A-44AB-B6BA-C1AD0CD6D93B}"/>
          </ac:spMkLst>
        </pc:spChg>
        <pc:spChg chg="add del">
          <ac:chgData name="L.A.L. (Lian) Kleuters" userId="545faa34-447e-4926-9dca-68f6da8e14d1" providerId="ADAL" clId="{7AE6ED77-658E-4E34-84C3-A9F34D284460}" dt="2017-11-28T09:52:24.182" v="227" actId="26606"/>
          <ac:spMkLst>
            <pc:docMk/>
            <pc:sldMk cId="3299363403" sldId="264"/>
            <ac:spMk id="18" creationId="{0817EB59-13B3-43DA-9B91-A7CC174A6069}"/>
          </ac:spMkLst>
        </pc:spChg>
        <pc:spChg chg="add">
          <ac:chgData name="L.A.L. (Lian) Kleuters" userId="545faa34-447e-4926-9dca-68f6da8e14d1" providerId="ADAL" clId="{7AE6ED77-658E-4E34-84C3-A9F34D284460}" dt="2017-11-28T09:52:24.202" v="228" actId="26606"/>
          <ac:spMkLst>
            <pc:docMk/>
            <pc:sldMk cId="3299363403" sldId="264"/>
            <ac:spMk id="20" creationId="{E9209EA6-FB9C-4E80-9B63-3BC4C06283E7}"/>
          </ac:spMkLst>
        </pc:spChg>
        <pc:spChg chg="add">
          <ac:chgData name="L.A.L. (Lian) Kleuters" userId="545faa34-447e-4926-9dca-68f6da8e14d1" providerId="ADAL" clId="{7AE6ED77-658E-4E34-84C3-A9F34D284460}" dt="2017-11-28T09:52:24.202" v="228" actId="26606"/>
          <ac:spMkLst>
            <pc:docMk/>
            <pc:sldMk cId="3299363403" sldId="264"/>
            <ac:spMk id="21" creationId="{87D98868-D6DC-40C4-A67A-26D3EF9B9D00}"/>
          </ac:spMkLst>
        </pc:spChg>
        <pc:spChg chg="add">
          <ac:chgData name="L.A.L. (Lian) Kleuters" userId="545faa34-447e-4926-9dca-68f6da8e14d1" providerId="ADAL" clId="{7AE6ED77-658E-4E34-84C3-A9F34D284460}" dt="2017-11-28T09:52:24.202" v="228" actId="26606"/>
          <ac:spMkLst>
            <pc:docMk/>
            <pc:sldMk cId="3299363403" sldId="264"/>
            <ac:spMk id="22" creationId="{AECC2831-44D4-4BC0-8A8C-A4D405DD727A}"/>
          </ac:spMkLst>
        </pc:spChg>
        <pc:picChg chg="add mod ord">
          <ac:chgData name="L.A.L. (Lian) Kleuters" userId="545faa34-447e-4926-9dca-68f6da8e14d1" providerId="ADAL" clId="{7AE6ED77-658E-4E34-84C3-A9F34D284460}" dt="2017-11-28T09:52:24.202" v="228" actId="26606"/>
          <ac:picMkLst>
            <pc:docMk/>
            <pc:sldMk cId="3299363403" sldId="264"/>
            <ac:picMk id="5" creationId="{7E66D14A-45AE-45D0-BA6D-FEFEB026DF24}"/>
          </ac:picMkLst>
        </pc:picChg>
      </pc:sldChg>
      <pc:sldChg chg="addSp delSp modSp add">
        <pc:chgData name="L.A.L. (Lian) Kleuters" userId="545faa34-447e-4926-9dca-68f6da8e14d1" providerId="ADAL" clId="{7AE6ED77-658E-4E34-84C3-A9F34D284460}" dt="2017-11-28T10:02:55.771" v="285" actId="20577"/>
        <pc:sldMkLst>
          <pc:docMk/>
          <pc:sldMk cId="1189543156" sldId="265"/>
        </pc:sldMkLst>
        <pc:spChg chg="mod">
          <ac:chgData name="L.A.L. (Lian) Kleuters" userId="545faa34-447e-4926-9dca-68f6da8e14d1" providerId="ADAL" clId="{7AE6ED77-658E-4E34-84C3-A9F34D284460}" dt="2017-11-28T10:02:55.771" v="285" actId="20577"/>
          <ac:spMkLst>
            <pc:docMk/>
            <pc:sldMk cId="1189543156" sldId="265"/>
            <ac:spMk id="2" creationId="{AA2187E8-9C44-4B65-949A-BB0B4D16E938}"/>
          </ac:spMkLst>
        </pc:spChg>
        <pc:spChg chg="del">
          <ac:chgData name="L.A.L. (Lian) Kleuters" userId="545faa34-447e-4926-9dca-68f6da8e14d1" providerId="ADAL" clId="{7AE6ED77-658E-4E34-84C3-A9F34D284460}" dt="2017-11-28T10:01:22.227" v="261"/>
          <ac:spMkLst>
            <pc:docMk/>
            <pc:sldMk cId="1189543156" sldId="265"/>
            <ac:spMk id="3" creationId="{AE5921C9-D75F-491F-8430-EDA0D6CD4C93}"/>
          </ac:spMkLst>
        </pc:spChg>
        <pc:picChg chg="add mod">
          <ac:chgData name="L.A.L. (Lian) Kleuters" userId="545faa34-447e-4926-9dca-68f6da8e14d1" providerId="ADAL" clId="{7AE6ED77-658E-4E34-84C3-A9F34D284460}" dt="2017-11-28T10:01:29.117" v="265" actId="1076"/>
          <ac:picMkLst>
            <pc:docMk/>
            <pc:sldMk cId="1189543156" sldId="265"/>
            <ac:picMk id="4" creationId="{2CD1412E-E387-4563-B071-D329C7E65F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D2A2EB-1FAB-46F9-8021-BEF0B1E8790B}" type="datetimeFigureOut">
              <a:rPr lang="nl-NL" smtClean="0"/>
              <a:t>13-1-2020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28FD01-5832-4AF6-B743-82BF755FCBAC}" type="slidenum">
              <a:rPr lang="nl-NL" smtClean="0"/>
              <a:t>‹nr.›</a:t>
            </a:fld>
            <a:endParaRPr lang="nl-NL"/>
          </a:p>
        </p:txBody>
      </p:sp>
    </p:spTree>
    <p:extLst>
      <p:ext uri="{BB962C8B-B14F-4D97-AF65-F5344CB8AC3E}">
        <p14:creationId xmlns:p14="http://schemas.microsoft.com/office/powerpoint/2010/main" val="3641986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effectLst/>
              </a:rPr>
              <a:t>Bij een ingrijpende gebeurtenis, volgt altijd een coping strategie. Als dit een inefficiënte of schadelijke coping strategie is, kan probleemgedrag ontstaan. Het is daarom zinvol om te kijken naar het coping gedrag van de zorgvrager door terug te kijken naar de levensgeschiedenis: mensen hebben namelijk een voorkeurscopingstrategie die ze hun hele leven toepassen. Als je weet welke strategie iemand gebruikt, kun je helpen om hierin te ondersteunen en zo proberen om het probleemgedrag te verminderen.</a:t>
            </a:r>
            <a:endParaRPr lang="nl-NL" dirty="0"/>
          </a:p>
        </p:txBody>
      </p:sp>
      <p:sp>
        <p:nvSpPr>
          <p:cNvPr id="4" name="Tijdelijke aanduiding voor dianummer 3"/>
          <p:cNvSpPr>
            <a:spLocks noGrp="1"/>
          </p:cNvSpPr>
          <p:nvPr>
            <p:ph type="sldNum" sz="quarter" idx="10"/>
          </p:nvPr>
        </p:nvSpPr>
        <p:spPr/>
        <p:txBody>
          <a:bodyPr/>
          <a:lstStyle/>
          <a:p>
            <a:fld id="{4328FD01-5832-4AF6-B743-82BF755FCBAC}" type="slidenum">
              <a:rPr lang="nl-NL" smtClean="0"/>
              <a:t>5</a:t>
            </a:fld>
            <a:endParaRPr lang="nl-NL"/>
          </a:p>
        </p:txBody>
      </p:sp>
    </p:spTree>
    <p:extLst>
      <p:ext uri="{BB962C8B-B14F-4D97-AF65-F5344CB8AC3E}">
        <p14:creationId xmlns:p14="http://schemas.microsoft.com/office/powerpoint/2010/main" val="4116107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nl-NL"/>
              <a:t>Klik om stijl te bewerken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1/13/2020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1/13/2020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‹nr.›</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leerhuisnah.laurens.nl/" TargetMode="External"/><Relationship Id="rId2" Type="http://schemas.openxmlformats.org/officeDocument/2006/relationships/hyperlink" Target="http://www.kennispleingehandicaptensector.nl/gehandicaptenzorg/nah-zorgfases.html" TargetMode="External"/><Relationship Id="rId1" Type="http://schemas.openxmlformats.org/officeDocument/2006/relationships/slideLayout" Target="../slideLayouts/slideLayout2.xml"/><Relationship Id="rId5" Type="http://schemas.openxmlformats.org/officeDocument/2006/relationships/hyperlink" Target="https://www.mindomo.com/nl/" TargetMode="External"/><Relationship Id="rId4" Type="http://schemas.openxmlformats.org/officeDocument/2006/relationships/hyperlink" Target="https://www.hersenstichting.n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N5yL9EEi9F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https://www.youtube.com/embed/W5mbldTkruM?ecver=1"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B526CBF-0AA4-49A9-B305-EE0AF3AF6D3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descr="Afbeelding met tekst&#10;&#10;Beschrijving is gegenereerd met zeer hoge betrouwbaarheid">
            <a:extLst>
              <a:ext uri="{FF2B5EF4-FFF2-40B4-BE49-F238E27FC236}">
                <a16:creationId xmlns:a16="http://schemas.microsoft.com/office/drawing/2014/main" id="{463101B8-42F8-459F-90C0-AD4F0786066E}"/>
              </a:ext>
            </a:extLst>
          </p:cNvPr>
          <p:cNvPicPr>
            <a:picLocks noChangeAspect="1"/>
          </p:cNvPicPr>
          <p:nvPr/>
        </p:nvPicPr>
        <p:blipFill rotWithShape="1">
          <a:blip r:embed="rId2"/>
          <a:srcRect t="32827" r="9090" b="17954"/>
          <a:stretch/>
        </p:blipFill>
        <p:spPr>
          <a:xfrm>
            <a:off x="20" y="10"/>
            <a:ext cx="12191980" cy="6857990"/>
          </a:xfrm>
          <a:prstGeom prst="rect">
            <a:avLst/>
          </a:prstGeom>
        </p:spPr>
      </p:pic>
      <p:grpSp>
        <p:nvGrpSpPr>
          <p:cNvPr id="12" name="Group 11">
            <a:extLst>
              <a:ext uri="{FF2B5EF4-FFF2-40B4-BE49-F238E27FC236}">
                <a16:creationId xmlns:a16="http://schemas.microsoft.com/office/drawing/2014/main" id="{CC8B5139-02E6-4DEA-9CCE-962CAF0AFBA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8" y="457200"/>
            <a:ext cx="3703320" cy="5935132"/>
            <a:chOff x="438068" y="457200"/>
            <a:chExt cx="3703320" cy="5935132"/>
          </a:xfrm>
        </p:grpSpPr>
        <p:sp>
          <p:nvSpPr>
            <p:cNvPr id="13" name="Rectangle 12">
              <a:extLst>
                <a:ext uri="{FF2B5EF4-FFF2-40B4-BE49-F238E27FC236}">
                  <a16:creationId xmlns:a16="http://schemas.microsoft.com/office/drawing/2014/main" id="{C0470BC0-AB0D-4A03-B4F1-5DDA9A31C11F}"/>
                </a:ext>
              </a:extLst>
            </p:cNvPr>
            <p:cNvSpPr/>
            <p:nvPr>
              <p:extLst>
                <p:ext uri="{386F3935-93C4-4BCD-93E2-E3B085C9AB24}">
                  <p16:designElem xmlns:p16="http://schemas.microsoft.com/office/powerpoint/2015/main" val="1"/>
                </p:ext>
              </p:extLst>
            </p:nvPr>
          </p:nvSpPr>
          <p:spPr>
            <a:xfrm>
              <a:off x="438068" y="618067"/>
              <a:ext cx="3702134"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24A08B2-EC2C-4641-81BE-FE8B068BE15F}"/>
                </a:ext>
              </a:extLst>
            </p:cNvPr>
            <p:cNvSpPr/>
            <p:nvPr>
              <p:extLst>
                <p:ext uri="{386F3935-93C4-4BCD-93E2-E3B085C9AB24}">
                  <p16:designElem xmlns:p16="http://schemas.microsoft.com/office/powerpoint/2015/main"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el 1">
            <a:extLst>
              <a:ext uri="{FF2B5EF4-FFF2-40B4-BE49-F238E27FC236}">
                <a16:creationId xmlns:a16="http://schemas.microsoft.com/office/drawing/2014/main" id="{AAD6855A-EE3C-4C33-A268-023B228BF927}"/>
              </a:ext>
            </a:extLst>
          </p:cNvPr>
          <p:cNvSpPr>
            <a:spLocks noGrp="1"/>
          </p:cNvSpPr>
          <p:nvPr>
            <p:ph type="ctrTitle"/>
          </p:nvPr>
        </p:nvSpPr>
        <p:spPr>
          <a:xfrm>
            <a:off x="584200" y="2142067"/>
            <a:ext cx="3412067" cy="2971801"/>
          </a:xfrm>
        </p:spPr>
        <p:txBody>
          <a:bodyPr>
            <a:normAutofit/>
          </a:bodyPr>
          <a:lstStyle/>
          <a:p>
            <a:pPr algn="ctr"/>
            <a:r>
              <a:rPr lang="nl-NL" sz="4000" dirty="0">
                <a:solidFill>
                  <a:schemeClr val="bg1"/>
                </a:solidFill>
                <a:effectLst>
                  <a:outerShdw blurRad="38100" dist="38100" dir="2700000" algn="tl">
                    <a:srgbClr val="000000">
                      <a:alpha val="43137"/>
                    </a:srgbClr>
                  </a:outerShdw>
                </a:effectLst>
              </a:rPr>
              <a:t>Gevolgen van NAH</a:t>
            </a:r>
            <a:r>
              <a:rPr lang="nl-NL" dirty="0">
                <a:solidFill>
                  <a:schemeClr val="bg1"/>
                </a:solidFill>
              </a:rPr>
              <a:t/>
            </a:r>
            <a:br>
              <a:rPr lang="nl-NL" dirty="0">
                <a:solidFill>
                  <a:schemeClr val="bg1"/>
                </a:solidFill>
              </a:rPr>
            </a:br>
            <a:endParaRPr lang="nl-NL" dirty="0">
              <a:solidFill>
                <a:schemeClr val="bg1"/>
              </a:solidFill>
            </a:endParaRPr>
          </a:p>
        </p:txBody>
      </p:sp>
      <p:sp>
        <p:nvSpPr>
          <p:cNvPr id="3" name="Ondertitel 2">
            <a:extLst>
              <a:ext uri="{FF2B5EF4-FFF2-40B4-BE49-F238E27FC236}">
                <a16:creationId xmlns:a16="http://schemas.microsoft.com/office/drawing/2014/main" id="{AA18D4F1-D436-45EC-AEA9-4517AA75C149}"/>
              </a:ext>
            </a:extLst>
          </p:cNvPr>
          <p:cNvSpPr>
            <a:spLocks noGrp="1"/>
          </p:cNvSpPr>
          <p:nvPr>
            <p:ph type="subTitle" idx="1"/>
          </p:nvPr>
        </p:nvSpPr>
        <p:spPr>
          <a:xfrm>
            <a:off x="584200" y="5145513"/>
            <a:ext cx="3412067" cy="738820"/>
          </a:xfrm>
        </p:spPr>
        <p:txBody>
          <a:bodyPr>
            <a:normAutofit/>
          </a:bodyPr>
          <a:lstStyle/>
          <a:p>
            <a:pPr algn="ctr"/>
            <a:r>
              <a:rPr lang="nl-NL" sz="2400" dirty="0">
                <a:solidFill>
                  <a:srgbClr val="65B2BC"/>
                </a:solidFill>
                <a:effectLst>
                  <a:outerShdw blurRad="38100" dist="38100" dir="2700000" algn="tl">
                    <a:srgbClr val="000000">
                      <a:alpha val="43137"/>
                    </a:srgbClr>
                  </a:outerShdw>
                </a:effectLst>
              </a:rPr>
              <a:t>Coping en Adaptatie</a:t>
            </a:r>
          </a:p>
        </p:txBody>
      </p:sp>
    </p:spTree>
    <p:extLst>
      <p:ext uri="{BB962C8B-B14F-4D97-AF65-F5344CB8AC3E}">
        <p14:creationId xmlns:p14="http://schemas.microsoft.com/office/powerpoint/2010/main" val="2892158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Het behandelings- en begeleidingstraject </a:t>
            </a:r>
            <a:br>
              <a:rPr lang="nl-NL" dirty="0"/>
            </a:b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endParaRPr lang="nl-NL" sz="2000" dirty="0"/>
          </a:p>
          <a:p>
            <a:pPr marL="0" indent="0">
              <a:buNone/>
            </a:pPr>
            <a:r>
              <a:rPr lang="nl-NL" sz="2000" dirty="0"/>
              <a:t>Op het moment dat de zorgvrager geconfronteerd wordt met niet aangeboren hersenletsel start een periode van behandeling en begeleiding. In dit traject zijn de volgende fases te onderscheiden: </a:t>
            </a:r>
          </a:p>
          <a:p>
            <a:r>
              <a:rPr lang="nl-NL" sz="2000" dirty="0"/>
              <a:t> </a:t>
            </a:r>
          </a:p>
          <a:p>
            <a:r>
              <a:rPr lang="nl-NL" sz="2000" dirty="0"/>
              <a:t>- Acute fase - Revalidatiefase - Re-integratiefase - Rehabilitatiefase en/of chronische fase </a:t>
            </a:r>
          </a:p>
          <a:p>
            <a:r>
              <a:rPr lang="nl-NL" sz="2000" dirty="0"/>
              <a:t> </a:t>
            </a:r>
          </a:p>
          <a:p>
            <a:pPr marL="0" indent="0">
              <a:buNone/>
            </a:pPr>
            <a:r>
              <a:rPr lang="nl-NL" sz="2000" dirty="0"/>
              <a:t>De begeleiding en behandeling zal tijdens deze fases in verschillende instellingen plaatsvinden en door verschillende hulpverleners gestalte gegeven worden. Je kunt als Verzorgende-IG/ Verpleegkundige in alle fases van het proces een aandeel hebben. Je begeleiding en je beroepsvaardigheden zullen echter per fase en instelling verschillend kunnen zijn</a:t>
            </a:r>
            <a:r>
              <a:rPr lang="nl-NL" dirty="0"/>
              <a:t>.</a:t>
            </a:r>
          </a:p>
        </p:txBody>
      </p:sp>
    </p:spTree>
    <p:extLst>
      <p:ext uri="{BB962C8B-B14F-4D97-AF65-F5344CB8AC3E}">
        <p14:creationId xmlns:p14="http://schemas.microsoft.com/office/powerpoint/2010/main" val="171183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 </a:t>
            </a:r>
            <a:endParaRPr lang="nl-NL" sz="2400" dirty="0"/>
          </a:p>
          <a:p>
            <a:r>
              <a:rPr lang="nl-NL" sz="2400" dirty="0" smtClean="0"/>
              <a:t>Verzamel </a:t>
            </a:r>
            <a:r>
              <a:rPr lang="nl-NL" sz="2400" dirty="0"/>
              <a:t>met je projectgroep informatie over de verschillende bovengenoemde fases van het behandelings- en begeleidingstraject. Beantwoord hierbij de volgende vragen: a. In welke instellingen/ setting kunnen deze fases gestalte krijgen? </a:t>
            </a:r>
            <a:endParaRPr lang="nl-NL" sz="2400" dirty="0" smtClean="0"/>
          </a:p>
          <a:p>
            <a:r>
              <a:rPr lang="nl-NL" sz="2400" dirty="0" smtClean="0"/>
              <a:t>b</a:t>
            </a:r>
            <a:r>
              <a:rPr lang="nl-NL" sz="2400" dirty="0"/>
              <a:t>. Wat is de specifieke taak van de Verzorgende-IG/ Verpleegkundige in de verschillende fases? </a:t>
            </a:r>
            <a:endParaRPr lang="nl-NL" sz="2400" dirty="0" smtClean="0"/>
          </a:p>
          <a:p>
            <a:r>
              <a:rPr lang="nl-NL" sz="2400" dirty="0" smtClean="0"/>
              <a:t>c</a:t>
            </a:r>
            <a:r>
              <a:rPr lang="nl-NL" sz="2400" dirty="0"/>
              <a:t>. Welke disciplines kunnen in de verschillende fases betrokken worden</a:t>
            </a:r>
            <a:r>
              <a:rPr lang="nl-NL" sz="2400" dirty="0" smtClean="0"/>
              <a:t>?</a:t>
            </a:r>
          </a:p>
          <a:p>
            <a:pPr marL="0" indent="0">
              <a:buNone/>
            </a:pPr>
            <a:r>
              <a:rPr lang="nl-NL" sz="2400" dirty="0" smtClean="0"/>
              <a:t> </a:t>
            </a:r>
            <a:r>
              <a:rPr lang="nl-NL" sz="2400" dirty="0"/>
              <a:t>2. Maak met je projectgroep een overzichtelijke Mind-map waarbij bovenstaande vragen tot uiting komen (digitaal of flip-over</a:t>
            </a:r>
            <a:r>
              <a:rPr lang="nl-NL" sz="2400" dirty="0" smtClean="0"/>
              <a:t>)</a:t>
            </a:r>
            <a:endParaRPr lang="nl-NL" sz="2400" dirty="0"/>
          </a:p>
        </p:txBody>
      </p:sp>
    </p:spTree>
    <p:extLst>
      <p:ext uri="{BB962C8B-B14F-4D97-AF65-F5344CB8AC3E}">
        <p14:creationId xmlns:p14="http://schemas.microsoft.com/office/powerpoint/2010/main" val="2993613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Kennisplein Gehandicaptensector </a:t>
            </a:r>
            <a:r>
              <a:rPr lang="nl-NL" dirty="0">
                <a:hlinkClick r:id="rId2"/>
              </a:rPr>
              <a:t>http://</a:t>
            </a:r>
            <a:r>
              <a:rPr lang="nl-NL" dirty="0" smtClean="0">
                <a:hlinkClick r:id="rId2"/>
              </a:rPr>
              <a:t>www.kennispleingehandicaptensector.nl/gehandicaptenzorg/nah-zorgfases.html</a:t>
            </a:r>
            <a:endParaRPr lang="nl-NL" dirty="0" smtClean="0"/>
          </a:p>
          <a:p>
            <a:r>
              <a:rPr lang="nl-NL" dirty="0" smtClean="0"/>
              <a:t> </a:t>
            </a:r>
            <a:r>
              <a:rPr lang="nl-NL" dirty="0"/>
              <a:t>Leerhuis Niet Aangeboren Hersenletsel </a:t>
            </a:r>
            <a:endParaRPr lang="nl-NL" dirty="0" smtClean="0"/>
          </a:p>
          <a:p>
            <a:pPr marL="0" indent="0">
              <a:buNone/>
            </a:pPr>
            <a:r>
              <a:rPr lang="nl-NL" dirty="0" smtClean="0">
                <a:hlinkClick r:id="rId3"/>
              </a:rPr>
              <a:t>http</a:t>
            </a:r>
            <a:r>
              <a:rPr lang="nl-NL" dirty="0">
                <a:hlinkClick r:id="rId3"/>
              </a:rPr>
              <a:t>://www.leerhuisnah.laurens.nl</a:t>
            </a:r>
            <a:r>
              <a:rPr lang="nl-NL" dirty="0" smtClean="0">
                <a:hlinkClick r:id="rId3"/>
              </a:rPr>
              <a:t>/</a:t>
            </a:r>
            <a:endParaRPr lang="nl-NL" dirty="0" smtClean="0"/>
          </a:p>
          <a:p>
            <a:pPr marL="0" indent="0">
              <a:buNone/>
            </a:pPr>
            <a:r>
              <a:rPr lang="nl-NL" dirty="0" smtClean="0"/>
              <a:t>nah-zorgfasen </a:t>
            </a:r>
            <a:r>
              <a:rPr lang="nl-NL" dirty="0"/>
              <a:t>- Hersenstichting </a:t>
            </a:r>
            <a:endParaRPr lang="nl-NL" dirty="0" smtClean="0"/>
          </a:p>
          <a:p>
            <a:pPr marL="0" indent="0">
              <a:buNone/>
            </a:pPr>
            <a:r>
              <a:rPr lang="nl-NL" dirty="0">
                <a:hlinkClick r:id="rId4"/>
              </a:rPr>
              <a:t>https://</a:t>
            </a:r>
            <a:r>
              <a:rPr lang="nl-NL" dirty="0" smtClean="0">
                <a:hlinkClick r:id="rId4"/>
              </a:rPr>
              <a:t>www.hersenstichting.nl</a:t>
            </a:r>
            <a:endParaRPr lang="nl-NL" dirty="0" smtClean="0"/>
          </a:p>
          <a:p>
            <a:pPr marL="0" indent="0">
              <a:buNone/>
            </a:pPr>
            <a:r>
              <a:rPr lang="nl-NL" dirty="0" smtClean="0"/>
              <a:t> </a:t>
            </a:r>
            <a:r>
              <a:rPr lang="nl-NL" dirty="0"/>
              <a:t>Mind-map maken (gratis) </a:t>
            </a:r>
            <a:endParaRPr lang="nl-NL" dirty="0" smtClean="0"/>
          </a:p>
          <a:p>
            <a:pPr marL="0" indent="0">
              <a:buNone/>
            </a:pPr>
            <a:r>
              <a:rPr lang="nl-NL" dirty="0" smtClean="0">
                <a:hlinkClick r:id="rId5"/>
              </a:rPr>
              <a:t>https</a:t>
            </a:r>
            <a:r>
              <a:rPr lang="nl-NL" dirty="0">
                <a:hlinkClick r:id="rId5"/>
              </a:rPr>
              <a:t>://www.mindomo.com/nl</a:t>
            </a:r>
            <a:r>
              <a:rPr lang="nl-NL" dirty="0" smtClean="0">
                <a:hlinkClick r:id="rId5"/>
              </a:rPr>
              <a:t>/</a:t>
            </a:r>
            <a:endParaRPr lang="nl-NL" dirty="0" smtClean="0"/>
          </a:p>
          <a:p>
            <a:pPr marL="0" indent="0">
              <a:buNone/>
            </a:pPr>
            <a:r>
              <a:rPr lang="nl-NL" dirty="0" smtClean="0"/>
              <a:t> </a:t>
            </a:r>
            <a:endParaRPr lang="nl-NL" dirty="0"/>
          </a:p>
        </p:txBody>
      </p:sp>
    </p:spTree>
    <p:extLst>
      <p:ext uri="{BB962C8B-B14F-4D97-AF65-F5344CB8AC3E}">
        <p14:creationId xmlns:p14="http://schemas.microsoft.com/office/powerpoint/2010/main" val="3706603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 Mogelijkheden SGL bij NAH </a:t>
            </a:r>
            <a:endParaRPr lang="nl-NL" dirty="0" smtClean="0"/>
          </a:p>
          <a:p>
            <a:endParaRPr lang="nl-NL" dirty="0"/>
          </a:p>
          <a:p>
            <a:pPr marL="0" indent="0">
              <a:buNone/>
            </a:pPr>
            <a:r>
              <a:rPr lang="nl-NL" dirty="0" smtClean="0">
                <a:hlinkClick r:id="rId2"/>
              </a:rPr>
              <a:t>https://www.youtube.com/watch?v=N5yL9EEi9Fk</a:t>
            </a:r>
            <a:endParaRPr lang="nl-NL" dirty="0" smtClean="0"/>
          </a:p>
          <a:p>
            <a:pPr marL="0" indent="0">
              <a:buNone/>
            </a:pPr>
            <a:r>
              <a:rPr lang="nl-NL" dirty="0" smtClean="0"/>
              <a:t> </a:t>
            </a:r>
          </a:p>
          <a:p>
            <a:pPr marL="0" indent="0">
              <a:buNone/>
            </a:pPr>
            <a:endParaRPr lang="nl-NL" dirty="0"/>
          </a:p>
          <a:p>
            <a:r>
              <a:rPr lang="nl-NL" dirty="0"/>
              <a:t> </a:t>
            </a:r>
          </a:p>
          <a:p>
            <a:r>
              <a:rPr lang="nl-NL" dirty="0"/>
              <a:t> </a:t>
            </a:r>
          </a:p>
          <a:p>
            <a:r>
              <a:rPr lang="nl-NL" dirty="0"/>
              <a:t> </a:t>
            </a:r>
          </a:p>
        </p:txBody>
      </p:sp>
    </p:spTree>
    <p:extLst>
      <p:ext uri="{BB962C8B-B14F-4D97-AF65-F5344CB8AC3E}">
        <p14:creationId xmlns:p14="http://schemas.microsoft.com/office/powerpoint/2010/main" val="3034203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97265667-2C34-4E3B-8C25-F7E2C8DF67FB}"/>
              </a:ext>
            </a:extLst>
          </p:cNvPr>
          <p:cNvPicPr>
            <a:picLocks noChangeAspect="1"/>
          </p:cNvPicPr>
          <p:nvPr/>
        </p:nvPicPr>
        <p:blipFill rotWithShape="1">
          <a:blip r:embed="rId2"/>
          <a:srcRect b="2937"/>
          <a:stretch/>
        </p:blipFill>
        <p:spPr>
          <a:xfrm>
            <a:off x="8051799" y="1871133"/>
            <a:ext cx="3683001" cy="4504267"/>
          </a:xfrm>
          <a:prstGeom prst="rect">
            <a:avLst/>
          </a:prstGeom>
        </p:spPr>
      </p:pic>
      <p:sp>
        <p:nvSpPr>
          <p:cNvPr id="2" name="Titel 1">
            <a:extLst>
              <a:ext uri="{FF2B5EF4-FFF2-40B4-BE49-F238E27FC236}">
                <a16:creationId xmlns:a16="http://schemas.microsoft.com/office/drawing/2014/main" id="{4B2C6491-C44F-424D-AFDF-E1727AAF8585}"/>
              </a:ext>
            </a:extLst>
          </p:cNvPr>
          <p:cNvSpPr>
            <a:spLocks noGrp="1"/>
          </p:cNvSpPr>
          <p:nvPr>
            <p:ph type="title"/>
          </p:nvPr>
        </p:nvSpPr>
        <p:spPr>
          <a:xfrm>
            <a:off x="581192" y="702156"/>
            <a:ext cx="11029616" cy="1013800"/>
          </a:xfrm>
        </p:spPr>
        <p:txBody>
          <a:bodyPr>
            <a:normAutofit/>
          </a:bodyPr>
          <a:lstStyle/>
          <a:p>
            <a:r>
              <a:rPr lang="nl-NL">
                <a:effectLst>
                  <a:outerShdw blurRad="38100" dist="38100" dir="2700000" algn="tl">
                    <a:srgbClr val="000000">
                      <a:alpha val="43137"/>
                    </a:srgbClr>
                  </a:outerShdw>
                </a:effectLst>
              </a:rPr>
              <a:t>Coping</a:t>
            </a:r>
          </a:p>
        </p:txBody>
      </p:sp>
      <p:sp>
        <p:nvSpPr>
          <p:cNvPr id="3" name="Tijdelijke aanduiding voor inhoud 2">
            <a:extLst>
              <a:ext uri="{FF2B5EF4-FFF2-40B4-BE49-F238E27FC236}">
                <a16:creationId xmlns:a16="http://schemas.microsoft.com/office/drawing/2014/main" id="{389E8FCE-2945-4728-9981-7CE50885B34F}"/>
              </a:ext>
            </a:extLst>
          </p:cNvPr>
          <p:cNvSpPr>
            <a:spLocks noGrp="1"/>
          </p:cNvSpPr>
          <p:nvPr>
            <p:ph idx="1"/>
          </p:nvPr>
        </p:nvSpPr>
        <p:spPr>
          <a:xfrm>
            <a:off x="581192" y="2180496"/>
            <a:ext cx="7225075" cy="3678303"/>
          </a:xfrm>
        </p:spPr>
        <p:txBody>
          <a:bodyPr>
            <a:normAutofit/>
          </a:bodyPr>
          <a:lstStyle/>
          <a:p>
            <a:r>
              <a:rPr lang="nl-NL" sz="2000" dirty="0"/>
              <a:t>De manier waarop een zorgvrager omgaat met de emotionele spanning die voortkomt uit een ingrijpende levensgebeurtenissen (bijvoorbeeld NAH), wordt </a:t>
            </a:r>
            <a:r>
              <a:rPr lang="nl-NL" sz="2000" dirty="0">
                <a:solidFill>
                  <a:schemeClr val="accent5"/>
                </a:solidFill>
                <a:effectLst>
                  <a:outerShdw blurRad="38100" dist="38100" dir="2700000" algn="tl">
                    <a:srgbClr val="000000">
                      <a:alpha val="43137"/>
                    </a:srgbClr>
                  </a:outerShdw>
                </a:effectLst>
              </a:rPr>
              <a:t>coping</a:t>
            </a:r>
            <a:r>
              <a:rPr lang="nl-NL" sz="2000" dirty="0"/>
              <a:t> genoemd.</a:t>
            </a:r>
          </a:p>
          <a:p>
            <a:r>
              <a:rPr lang="nl-NL" sz="2000" dirty="0"/>
              <a:t>Zorgvragers met NAH vertonen grote verschillen in hun gedrag, hun wijze van reageren, als zij zich geconfronteerd zien met een voor hun ingrijpende gebeurtenis. </a:t>
            </a:r>
          </a:p>
          <a:p>
            <a:r>
              <a:rPr lang="nl-NL" sz="2000" dirty="0"/>
              <a:t>Door verschillende </a:t>
            </a:r>
            <a:r>
              <a:rPr lang="nl-NL" sz="2000" dirty="0">
                <a:solidFill>
                  <a:schemeClr val="accent5"/>
                </a:solidFill>
                <a:effectLst>
                  <a:outerShdw blurRad="38100" dist="38100" dir="2700000" algn="tl">
                    <a:srgbClr val="000000">
                      <a:alpha val="43137"/>
                    </a:srgbClr>
                  </a:outerShdw>
                </a:effectLst>
              </a:rPr>
              <a:t>coping strategieën </a:t>
            </a:r>
            <a:r>
              <a:rPr lang="nl-NL" sz="2000" dirty="0"/>
              <a:t>te gebruiken zal een zorgvrager proberen de stress te verminderen.</a:t>
            </a:r>
          </a:p>
          <a:p>
            <a:r>
              <a:rPr lang="nl-NL" sz="2000" dirty="0"/>
              <a:t>Allerlei factoren spelen hierbij een rol, zoals de persoonlijke levensgeschiedenis, persoonlijkheidskenmerken en de omgeving. </a:t>
            </a:r>
          </a:p>
        </p:txBody>
      </p:sp>
    </p:spTree>
    <p:extLst>
      <p:ext uri="{BB962C8B-B14F-4D97-AF65-F5344CB8AC3E}">
        <p14:creationId xmlns:p14="http://schemas.microsoft.com/office/powerpoint/2010/main" val="796727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9209EA6-FB9C-4E80-9B63-3BC4C06283E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8640"/>
            <a:ext cx="12192000"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7D98868-D6DC-40C4-A67A-26D3EF9B9D0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614407"/>
            <a:ext cx="750779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AECC2831-44D4-4BC0-8A8C-A4D405DD727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7675" y="614407"/>
            <a:ext cx="3705384" cy="56117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descr="Afbeelding met illustratie&#10;&#10;Beschrijving is gegenereerd met zeer hoge betrouwbaarheid">
            <a:extLst>
              <a:ext uri="{FF2B5EF4-FFF2-40B4-BE49-F238E27FC236}">
                <a16:creationId xmlns:a16="http://schemas.microsoft.com/office/drawing/2014/main" id="{62D13B78-84C6-4D3C-B80C-4B77B5B58FBA}"/>
              </a:ext>
            </a:extLst>
          </p:cNvPr>
          <p:cNvPicPr>
            <a:picLocks noChangeAspect="1"/>
          </p:cNvPicPr>
          <p:nvPr/>
        </p:nvPicPr>
        <p:blipFill>
          <a:blip r:embed="rId2"/>
          <a:stretch>
            <a:fillRect/>
          </a:stretch>
        </p:blipFill>
        <p:spPr>
          <a:xfrm>
            <a:off x="793491" y="2405909"/>
            <a:ext cx="3036818" cy="2034668"/>
          </a:xfrm>
          <a:prstGeom prst="rect">
            <a:avLst/>
          </a:prstGeom>
        </p:spPr>
      </p:pic>
      <p:sp>
        <p:nvSpPr>
          <p:cNvPr id="2" name="Titel 1">
            <a:extLst>
              <a:ext uri="{FF2B5EF4-FFF2-40B4-BE49-F238E27FC236}">
                <a16:creationId xmlns:a16="http://schemas.microsoft.com/office/drawing/2014/main" id="{3B059008-3CE4-42B3-93C6-7B3F5101C4B8}"/>
              </a:ext>
            </a:extLst>
          </p:cNvPr>
          <p:cNvSpPr>
            <a:spLocks noGrp="1"/>
          </p:cNvSpPr>
          <p:nvPr>
            <p:ph type="title"/>
          </p:nvPr>
        </p:nvSpPr>
        <p:spPr>
          <a:xfrm>
            <a:off x="4401850" y="702156"/>
            <a:ext cx="7208958" cy="1013800"/>
          </a:xfrm>
        </p:spPr>
        <p:txBody>
          <a:bodyPr>
            <a:normAutofit/>
          </a:bodyPr>
          <a:lstStyle/>
          <a:p>
            <a:r>
              <a:rPr lang="nl-NL" sz="3200" dirty="0">
                <a:solidFill>
                  <a:srgbClr val="FFFFFF"/>
                </a:solidFill>
                <a:effectLst>
                  <a:outerShdw blurRad="38100" dist="38100" dir="2700000" algn="tl">
                    <a:srgbClr val="000000">
                      <a:alpha val="43137"/>
                    </a:srgbClr>
                  </a:outerShdw>
                </a:effectLst>
              </a:rPr>
              <a:t>Opdracht coping </a:t>
            </a:r>
          </a:p>
        </p:txBody>
      </p:sp>
      <p:sp>
        <p:nvSpPr>
          <p:cNvPr id="3" name="Tijdelijke aanduiding voor inhoud 2">
            <a:extLst>
              <a:ext uri="{FF2B5EF4-FFF2-40B4-BE49-F238E27FC236}">
                <a16:creationId xmlns:a16="http://schemas.microsoft.com/office/drawing/2014/main" id="{6EBA5AF1-A354-4405-82A0-21BBB6DEF674}"/>
              </a:ext>
            </a:extLst>
          </p:cNvPr>
          <p:cNvSpPr>
            <a:spLocks noGrp="1"/>
          </p:cNvSpPr>
          <p:nvPr>
            <p:ph idx="1"/>
          </p:nvPr>
        </p:nvSpPr>
        <p:spPr>
          <a:xfrm>
            <a:off x="4401849" y="2180496"/>
            <a:ext cx="7208957" cy="4045683"/>
          </a:xfrm>
        </p:spPr>
        <p:txBody>
          <a:bodyPr>
            <a:normAutofit/>
          </a:bodyPr>
          <a:lstStyle/>
          <a:p>
            <a:pPr marL="0" indent="0">
              <a:buNone/>
            </a:pPr>
            <a:r>
              <a:rPr lang="nl-NL" sz="2000" dirty="0"/>
              <a:t>Opdracht in projectgroep</a:t>
            </a:r>
            <a:r>
              <a:rPr lang="nl-NL" sz="2000" dirty="0" smtClean="0"/>
              <a:t>: </a:t>
            </a:r>
            <a:endParaRPr lang="nl-NL" sz="2000" dirty="0"/>
          </a:p>
          <a:p>
            <a:r>
              <a:rPr lang="nl-NL" sz="2000" dirty="0"/>
              <a:t>Zoek op internet naar informatie over coping</a:t>
            </a:r>
          </a:p>
          <a:p>
            <a:r>
              <a:rPr lang="nl-NL" sz="2000" dirty="0"/>
              <a:t>Maak mogelijk gebruik van de websites van </a:t>
            </a:r>
            <a:r>
              <a:rPr lang="nl-NL" sz="2000" dirty="0" err="1"/>
              <a:t>btsg</a:t>
            </a:r>
            <a:r>
              <a:rPr lang="nl-NL" sz="2000" dirty="0"/>
              <a:t>, werken in de </a:t>
            </a:r>
            <a:r>
              <a:rPr lang="nl-NL" sz="2000" dirty="0" smtClean="0"/>
              <a:t>ouderengeneeskunde (</a:t>
            </a:r>
            <a:r>
              <a:rPr lang="nl-NL" sz="2000" smtClean="0"/>
              <a:t>zie reader)</a:t>
            </a:r>
            <a:endParaRPr lang="nl-NL" sz="2000" dirty="0"/>
          </a:p>
          <a:p>
            <a:r>
              <a:rPr lang="nl-NL" sz="2000" dirty="0"/>
              <a:t>Formuleer/ beschrijf gezamenlijk een definitie over </a:t>
            </a:r>
            <a:r>
              <a:rPr lang="nl-NL" sz="2000" dirty="0" smtClean="0"/>
              <a:t>coping</a:t>
            </a:r>
          </a:p>
          <a:p>
            <a:r>
              <a:rPr lang="nl-NL" sz="2000" dirty="0" smtClean="0"/>
              <a:t>Zoek naar verschillende coping strategieën</a:t>
            </a:r>
          </a:p>
          <a:p>
            <a:r>
              <a:rPr lang="nl-NL" sz="2000" dirty="0" smtClean="0"/>
              <a:t>Beschrijf van elk van jullie groepslid en situatie waarin je jouw coping hebt gebruikt en welke coping was dit?</a:t>
            </a:r>
            <a:endParaRPr lang="nl-NL" sz="2000" dirty="0"/>
          </a:p>
          <a:p>
            <a:endParaRPr lang="nl-NL" dirty="0"/>
          </a:p>
        </p:txBody>
      </p:sp>
    </p:spTree>
    <p:extLst>
      <p:ext uri="{BB962C8B-B14F-4D97-AF65-F5344CB8AC3E}">
        <p14:creationId xmlns:p14="http://schemas.microsoft.com/office/powerpoint/2010/main" val="1173654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42BBD2-EBD0-49A8-81D1-4DD388F9E973}"/>
              </a:ext>
            </a:extLst>
          </p:cNvPr>
          <p:cNvSpPr>
            <a:spLocks noGrp="1"/>
          </p:cNvSpPr>
          <p:nvPr>
            <p:ph type="title"/>
          </p:nvPr>
        </p:nvSpPr>
        <p:spPr/>
        <p:txBody>
          <a:bodyPr>
            <a:normAutofit/>
          </a:bodyPr>
          <a:lstStyle/>
          <a:p>
            <a:r>
              <a:rPr lang="nl-NL" sz="3200" dirty="0">
                <a:effectLst>
                  <a:outerShdw blurRad="38100" dist="38100" dir="2700000" algn="tl">
                    <a:srgbClr val="000000">
                      <a:alpha val="43137"/>
                    </a:srgbClr>
                  </a:outerShdw>
                </a:effectLst>
              </a:rPr>
              <a:t>Adaptatie-coping model</a:t>
            </a:r>
          </a:p>
        </p:txBody>
      </p:sp>
      <p:sp>
        <p:nvSpPr>
          <p:cNvPr id="3" name="Tijdelijke aanduiding voor inhoud 2">
            <a:extLst>
              <a:ext uri="{FF2B5EF4-FFF2-40B4-BE49-F238E27FC236}">
                <a16:creationId xmlns:a16="http://schemas.microsoft.com/office/drawing/2014/main" id="{29288048-71CC-4F75-960D-B2E7884E9C89}"/>
              </a:ext>
            </a:extLst>
          </p:cNvPr>
          <p:cNvSpPr>
            <a:spLocks noGrp="1"/>
          </p:cNvSpPr>
          <p:nvPr>
            <p:ph idx="1"/>
          </p:nvPr>
        </p:nvSpPr>
        <p:spPr>
          <a:xfrm>
            <a:off x="581192" y="2027583"/>
            <a:ext cx="11029615" cy="4585251"/>
          </a:xfrm>
        </p:spPr>
        <p:txBody>
          <a:bodyPr>
            <a:normAutofit lnSpcReduction="10000"/>
          </a:bodyPr>
          <a:lstStyle/>
          <a:p>
            <a:pPr marL="0" indent="0">
              <a:buNone/>
            </a:pPr>
            <a:r>
              <a:rPr lang="nl-NL" sz="1900" dirty="0"/>
              <a:t>Het </a:t>
            </a:r>
            <a:r>
              <a:rPr lang="nl-NL" sz="1900" dirty="0">
                <a:solidFill>
                  <a:schemeClr val="accent5"/>
                </a:solidFill>
                <a:effectLst>
                  <a:outerShdw blurRad="38100" dist="38100" dir="2700000" algn="tl">
                    <a:srgbClr val="000000">
                      <a:alpha val="43137"/>
                    </a:srgbClr>
                  </a:outerShdw>
                </a:effectLst>
              </a:rPr>
              <a:t>adaptatie-</a:t>
            </a:r>
            <a:r>
              <a:rPr lang="nl-NL" sz="1900" dirty="0" err="1">
                <a:solidFill>
                  <a:schemeClr val="accent5"/>
                </a:solidFill>
                <a:effectLst>
                  <a:outerShdw blurRad="38100" dist="38100" dir="2700000" algn="tl">
                    <a:srgbClr val="000000">
                      <a:alpha val="43137"/>
                    </a:srgbClr>
                  </a:outerShdw>
                </a:effectLst>
              </a:rPr>
              <a:t>copingmode</a:t>
            </a:r>
            <a:r>
              <a:rPr lang="nl-NL" sz="1900" dirty="0" err="1"/>
              <a:t>l</a:t>
            </a:r>
            <a:r>
              <a:rPr lang="nl-NL" sz="1900" dirty="0"/>
              <a:t> beoogt gedrag van zorgvragers te begrijpen vanuit de wijze waarop zij zich aanpassen aan de gevolgen van hun ziekte (adaptatie) en omgaan met de stress die deze gevolgen kunnen veroorzaken (coping). </a:t>
            </a:r>
          </a:p>
          <a:p>
            <a:pPr marL="0" indent="0">
              <a:buNone/>
            </a:pPr>
            <a:endParaRPr lang="nl-NL" sz="1900" dirty="0"/>
          </a:p>
          <a:p>
            <a:pPr marL="0" indent="0">
              <a:buNone/>
            </a:pPr>
            <a:r>
              <a:rPr lang="nl-NL" sz="1900" dirty="0"/>
              <a:t>Er worden zeven adaptieve taken in dit aanpassingsproces onderscheiden:</a:t>
            </a:r>
          </a:p>
          <a:p>
            <a:pPr marL="342900" indent="-342900">
              <a:buFont typeface="+mj-lt"/>
              <a:buAutoNum type="arabicPeriod"/>
            </a:pPr>
            <a:r>
              <a:rPr lang="nl-NL" sz="1900" dirty="0"/>
              <a:t>Omgaan met de eigen invaliditeit</a:t>
            </a:r>
          </a:p>
          <a:p>
            <a:pPr marL="342900" indent="-342900">
              <a:buFont typeface="+mj-lt"/>
              <a:buAutoNum type="arabicPeriod"/>
            </a:pPr>
            <a:r>
              <a:rPr lang="nl-NL" sz="1900" dirty="0"/>
              <a:t>Handhaven van een emotioneel evenwicht</a:t>
            </a:r>
          </a:p>
          <a:p>
            <a:pPr marL="342900" indent="-342900">
              <a:buFont typeface="+mj-lt"/>
              <a:buAutoNum type="arabicPeriod"/>
            </a:pPr>
            <a:r>
              <a:rPr lang="nl-NL" sz="1900" dirty="0"/>
              <a:t>Behoud van een positief zelfbeeld</a:t>
            </a:r>
          </a:p>
          <a:p>
            <a:pPr marL="342900" indent="-342900">
              <a:buFont typeface="+mj-lt"/>
              <a:buAutoNum type="arabicPeriod"/>
            </a:pPr>
            <a:r>
              <a:rPr lang="nl-NL" sz="1900" dirty="0"/>
              <a:t>Zich voorbereiden op een onzekere toekomst</a:t>
            </a:r>
          </a:p>
          <a:p>
            <a:pPr marL="342900" indent="-342900">
              <a:buFont typeface="+mj-lt"/>
              <a:buAutoNum type="arabicPeriod"/>
            </a:pPr>
            <a:r>
              <a:rPr lang="nl-NL" sz="1900" dirty="0"/>
              <a:t>Ontwikkelen van een adequate relatie met verzorgenden</a:t>
            </a:r>
          </a:p>
          <a:p>
            <a:pPr marL="342900" indent="-342900">
              <a:buFont typeface="+mj-lt"/>
              <a:buAutoNum type="arabicPeriod"/>
            </a:pPr>
            <a:r>
              <a:rPr lang="nl-NL" sz="1900" dirty="0"/>
              <a:t>Ontwikkelen en onderhouden van sociale relaties</a:t>
            </a:r>
          </a:p>
          <a:p>
            <a:pPr marL="342900" indent="-342900">
              <a:buFont typeface="+mj-lt"/>
              <a:buAutoNum type="arabicPeriod"/>
            </a:pPr>
            <a:r>
              <a:rPr lang="nl-NL" sz="1900" dirty="0"/>
              <a:t>Omgaan met de verpleeghuisomgeving (zoals instellingsregels, ruimte).</a:t>
            </a:r>
          </a:p>
          <a:p>
            <a:pPr marL="0" indent="0">
              <a:buNone/>
            </a:pPr>
            <a:endParaRPr lang="nl-NL" dirty="0"/>
          </a:p>
        </p:txBody>
      </p:sp>
    </p:spTree>
    <p:extLst>
      <p:ext uri="{BB962C8B-B14F-4D97-AF65-F5344CB8AC3E}">
        <p14:creationId xmlns:p14="http://schemas.microsoft.com/office/powerpoint/2010/main" val="233455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C32B97-C091-452E-BC91-8FB228E98FAE}"/>
              </a:ext>
            </a:extLst>
          </p:cNvPr>
          <p:cNvSpPr>
            <a:spLocks noGrp="1"/>
          </p:cNvSpPr>
          <p:nvPr>
            <p:ph type="title"/>
          </p:nvPr>
        </p:nvSpPr>
        <p:spPr/>
        <p:txBody>
          <a:bodyPr>
            <a:normAutofit/>
          </a:bodyPr>
          <a:lstStyle/>
          <a:p>
            <a:r>
              <a:rPr lang="nl-NL" sz="3200" dirty="0">
                <a:effectLst>
                  <a:outerShdw blurRad="38100" dist="38100" dir="2700000" algn="tl">
                    <a:srgbClr val="000000">
                      <a:alpha val="43137"/>
                    </a:srgbClr>
                  </a:outerShdw>
                </a:effectLst>
              </a:rPr>
              <a:t>Eigen coping </a:t>
            </a:r>
            <a:r>
              <a:rPr lang="nl-NL" sz="3200" dirty="0" err="1">
                <a:effectLst>
                  <a:outerShdw blurRad="38100" dist="38100" dir="2700000" algn="tl">
                    <a:srgbClr val="000000">
                      <a:alpha val="43137"/>
                    </a:srgbClr>
                  </a:outerShdw>
                </a:effectLst>
              </a:rPr>
              <a:t>strategiën</a:t>
            </a:r>
            <a:r>
              <a:rPr lang="nl-NL" sz="3200" dirty="0">
                <a:effectLst>
                  <a:outerShdw blurRad="38100" dist="38100" dir="2700000" algn="tl">
                    <a:srgbClr val="000000">
                      <a:alpha val="43137"/>
                    </a:srgbClr>
                  </a:outerShdw>
                </a:effectLst>
              </a:rPr>
              <a:t> </a:t>
            </a:r>
          </a:p>
        </p:txBody>
      </p:sp>
      <p:sp>
        <p:nvSpPr>
          <p:cNvPr id="3" name="Tijdelijke aanduiding voor inhoud 2">
            <a:extLst>
              <a:ext uri="{FF2B5EF4-FFF2-40B4-BE49-F238E27FC236}">
                <a16:creationId xmlns:a16="http://schemas.microsoft.com/office/drawing/2014/main" id="{EBE4AB82-1D49-49DD-B58E-CAC9F62FF63F}"/>
              </a:ext>
            </a:extLst>
          </p:cNvPr>
          <p:cNvSpPr>
            <a:spLocks noGrp="1"/>
          </p:cNvSpPr>
          <p:nvPr>
            <p:ph idx="1"/>
          </p:nvPr>
        </p:nvSpPr>
        <p:spPr/>
        <p:txBody>
          <a:bodyPr>
            <a:normAutofit lnSpcReduction="10000"/>
          </a:bodyPr>
          <a:lstStyle/>
          <a:p>
            <a:pPr marL="0" indent="0">
              <a:buNone/>
            </a:pPr>
            <a:r>
              <a:rPr lang="nl-NL" dirty="0">
                <a:solidFill>
                  <a:schemeClr val="accent5"/>
                </a:solidFill>
                <a:effectLst>
                  <a:outerShdw blurRad="38100" dist="38100" dir="2700000" algn="tl">
                    <a:srgbClr val="000000">
                      <a:alpha val="43137"/>
                    </a:srgbClr>
                  </a:outerShdw>
                </a:effectLst>
              </a:rPr>
              <a:t>Situatiebeschrijving</a:t>
            </a:r>
          </a:p>
          <a:p>
            <a:pPr marL="0" indent="0">
              <a:buNone/>
            </a:pPr>
            <a:r>
              <a:rPr lang="nl-NL" dirty="0"/>
              <a:t>Je bent betrokken bij een ernstig auto-ongeluk, waarbij je hersenletsel hebt opgelopen. Na 3 weken in het ziekenhuis wordt je opgenomen in het revalidatiecentrum. </a:t>
            </a:r>
          </a:p>
          <a:p>
            <a:pPr marL="0" indent="0">
              <a:buNone/>
            </a:pPr>
            <a:r>
              <a:rPr lang="nl-NL" dirty="0"/>
              <a:t>Je rechterzijde is verlamd, hierdoor maak je gebruik van een rolstoel. Je merkt dat je je nog maar kort kunt concentreren, de fysiotherapie van 30 minuten is teveel inspanning nog.  Na de therapie ga je even op bed liggen. </a:t>
            </a:r>
          </a:p>
          <a:p>
            <a:pPr marL="0" indent="0">
              <a:buNone/>
            </a:pPr>
            <a:r>
              <a:rPr lang="nl-NL" dirty="0"/>
              <a:t>Als de verzorging je iets </a:t>
            </a:r>
            <a:r>
              <a:rPr lang="nl-NL" dirty="0" smtClean="0"/>
              <a:t>vertelt </a:t>
            </a:r>
            <a:r>
              <a:rPr lang="nl-NL" dirty="0"/>
              <a:t>moet je het opschrijven in je agenda omdat je teveel vergeet. </a:t>
            </a:r>
          </a:p>
          <a:p>
            <a:pPr marL="0" indent="0">
              <a:buNone/>
            </a:pPr>
            <a:endParaRPr lang="nl-NL" dirty="0"/>
          </a:p>
          <a:p>
            <a:pPr marL="0" indent="0">
              <a:buNone/>
            </a:pPr>
            <a:r>
              <a:rPr lang="nl-NL" dirty="0">
                <a:solidFill>
                  <a:schemeClr val="accent5"/>
                </a:solidFill>
                <a:effectLst>
                  <a:outerShdw blurRad="38100" dist="38100" dir="2700000" algn="tl">
                    <a:srgbClr val="000000">
                      <a:alpha val="43137"/>
                    </a:srgbClr>
                  </a:outerShdw>
                </a:effectLst>
              </a:rPr>
              <a:t>Opdracht</a:t>
            </a:r>
          </a:p>
          <a:p>
            <a:pPr marL="0" indent="0">
              <a:buNone/>
            </a:pPr>
            <a:r>
              <a:rPr lang="nl-NL" dirty="0"/>
              <a:t>Beeld jezelf in </a:t>
            </a:r>
            <a:r>
              <a:rPr lang="nl-NL" dirty="0" err="1"/>
              <a:t>in</a:t>
            </a:r>
            <a:r>
              <a:rPr lang="nl-NL" dirty="0"/>
              <a:t> bovenstaande situatie. Welke coping strategieën zouden voor jou persoonlijk van toepassing zijn?</a:t>
            </a:r>
          </a:p>
          <a:p>
            <a:pPr marL="0" indent="0">
              <a:buNone/>
            </a:pPr>
            <a:r>
              <a:rPr lang="nl-NL" dirty="0"/>
              <a:t>Geef hierbij aan of deze coping strategie je herstel zou positief of negatief zou beïnvloeden. </a:t>
            </a:r>
          </a:p>
        </p:txBody>
      </p:sp>
    </p:spTree>
    <p:extLst>
      <p:ext uri="{BB962C8B-B14F-4D97-AF65-F5344CB8AC3E}">
        <p14:creationId xmlns:p14="http://schemas.microsoft.com/office/powerpoint/2010/main" val="740007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F84E97-EA85-4A60-B88D-1139FF2EDE08}"/>
              </a:ext>
            </a:extLst>
          </p:cNvPr>
          <p:cNvSpPr>
            <a:spLocks noGrp="1"/>
          </p:cNvSpPr>
          <p:nvPr>
            <p:ph type="title"/>
          </p:nvPr>
        </p:nvSpPr>
        <p:spPr/>
        <p:txBody>
          <a:bodyPr/>
          <a:lstStyle/>
          <a:p>
            <a:r>
              <a:rPr lang="nl-NL" dirty="0"/>
              <a:t>Coping mechanismen</a:t>
            </a:r>
          </a:p>
        </p:txBody>
      </p:sp>
      <p:sp>
        <p:nvSpPr>
          <p:cNvPr id="3" name="Tijdelijke aanduiding voor inhoud 2">
            <a:extLst>
              <a:ext uri="{FF2B5EF4-FFF2-40B4-BE49-F238E27FC236}">
                <a16:creationId xmlns:a16="http://schemas.microsoft.com/office/drawing/2014/main" id="{3D877119-77E4-4A1C-ADC9-A90A01FAD7AF}"/>
              </a:ext>
            </a:extLst>
          </p:cNvPr>
          <p:cNvSpPr>
            <a:spLocks noGrp="1"/>
          </p:cNvSpPr>
          <p:nvPr>
            <p:ph idx="1"/>
          </p:nvPr>
        </p:nvSpPr>
        <p:spPr>
          <a:xfrm>
            <a:off x="581192" y="2180496"/>
            <a:ext cx="11029615" cy="4206236"/>
          </a:xfrm>
        </p:spPr>
        <p:txBody>
          <a:bodyPr>
            <a:normAutofit/>
          </a:bodyPr>
          <a:lstStyle/>
          <a:p>
            <a:pPr marL="0" indent="0">
              <a:spcAft>
                <a:spcPts val="0"/>
              </a:spcAft>
              <a:buClr>
                <a:schemeClr val="accent3"/>
              </a:buClr>
              <a:buNone/>
              <a:defRPr/>
            </a:pPr>
            <a:r>
              <a:rPr lang="nl-NL" dirty="0">
                <a:solidFill>
                  <a:schemeClr val="tx1"/>
                </a:solidFill>
              </a:rPr>
              <a:t>Je kunt een zorgvrager helpen de juiste coping mechanismen te vinden. Je begeleiding hierbij bestaat uit:</a:t>
            </a:r>
          </a:p>
          <a:p>
            <a:pPr marL="0" indent="0">
              <a:spcAft>
                <a:spcPts val="0"/>
              </a:spcAft>
              <a:buClr>
                <a:schemeClr val="accent3"/>
              </a:buClr>
              <a:buNone/>
              <a:defRPr/>
            </a:pPr>
            <a:endParaRPr lang="nl-NL" dirty="0">
              <a:solidFill>
                <a:schemeClr val="tx1"/>
              </a:solidFill>
            </a:endParaRPr>
          </a:p>
          <a:p>
            <a:pPr>
              <a:spcAft>
                <a:spcPts val="0"/>
              </a:spcAft>
              <a:buClr>
                <a:schemeClr val="accent3"/>
              </a:buClr>
              <a:defRPr/>
            </a:pPr>
            <a:r>
              <a:rPr lang="nl-NL" dirty="0">
                <a:solidFill>
                  <a:schemeClr val="tx1"/>
                </a:solidFill>
              </a:rPr>
              <a:t>De invloed van de ziekte of beperking op het	dagelijks leven zo </a:t>
            </a:r>
            <a:r>
              <a:rPr lang="nl-NL" dirty="0" smtClean="0">
                <a:solidFill>
                  <a:schemeClr val="tx1"/>
                </a:solidFill>
              </a:rPr>
              <a:t>moge­lijk beperken</a:t>
            </a:r>
            <a:endParaRPr lang="nl-NL" dirty="0">
              <a:solidFill>
                <a:schemeClr val="tx1"/>
              </a:solidFill>
            </a:endParaRPr>
          </a:p>
          <a:p>
            <a:pPr marL="274320" indent="-274320">
              <a:spcAft>
                <a:spcPts val="0"/>
              </a:spcAft>
              <a:buClr>
                <a:schemeClr val="accent3"/>
              </a:buClr>
              <a:buNone/>
              <a:defRPr/>
            </a:pPr>
            <a:endParaRPr lang="nl-NL" dirty="0">
              <a:solidFill>
                <a:schemeClr val="tx1"/>
              </a:solidFill>
            </a:endParaRPr>
          </a:p>
          <a:p>
            <a:pPr>
              <a:spcAft>
                <a:spcPts val="0"/>
              </a:spcAft>
              <a:buClr>
                <a:schemeClr val="accent3"/>
              </a:buClr>
              <a:defRPr/>
            </a:pPr>
            <a:r>
              <a:rPr lang="nl-NL" dirty="0">
                <a:solidFill>
                  <a:schemeClr val="tx1"/>
                </a:solidFill>
              </a:rPr>
              <a:t>Helpen bij de uitvoering van het therapeutisch regime;  het dagelijks leven vergemakkelijken</a:t>
            </a:r>
          </a:p>
          <a:p>
            <a:pPr marL="274320" indent="-274320">
              <a:spcAft>
                <a:spcPts val="0"/>
              </a:spcAft>
              <a:buClr>
                <a:schemeClr val="accent3"/>
              </a:buClr>
              <a:buFont typeface="Wingdings 2"/>
              <a:buChar char=""/>
              <a:defRPr/>
            </a:pPr>
            <a:endParaRPr lang="nl-NL" dirty="0">
              <a:solidFill>
                <a:schemeClr val="tx1"/>
              </a:solidFill>
            </a:endParaRPr>
          </a:p>
          <a:p>
            <a:pPr>
              <a:spcAft>
                <a:spcPts val="0"/>
              </a:spcAft>
              <a:buClr>
                <a:schemeClr val="accent3"/>
              </a:buClr>
              <a:defRPr/>
            </a:pPr>
            <a:r>
              <a:rPr lang="nl-NL" dirty="0">
                <a:solidFill>
                  <a:schemeClr val="tx1"/>
                </a:solidFill>
              </a:rPr>
              <a:t>De zorgvrager ondersteunen in de verwerking van zijn chronische ziekte of lichamelijke handicap.</a:t>
            </a:r>
          </a:p>
          <a:p>
            <a:pPr>
              <a:spcAft>
                <a:spcPts val="0"/>
              </a:spcAft>
              <a:buClr>
                <a:schemeClr val="accent3"/>
              </a:buClr>
              <a:defRPr/>
            </a:pPr>
            <a:endParaRPr lang="nl-NL" dirty="0">
              <a:solidFill>
                <a:schemeClr val="tx1"/>
              </a:solidFill>
            </a:endParaRPr>
          </a:p>
          <a:p>
            <a:pPr>
              <a:spcAft>
                <a:spcPts val="0"/>
              </a:spcAft>
              <a:buClr>
                <a:schemeClr val="accent3"/>
              </a:buClr>
              <a:defRPr/>
            </a:pPr>
            <a:r>
              <a:rPr lang="nl-NL" dirty="0"/>
              <a:t>Iemand met een chronische aandoening die energie blijft steken in het actief proberen zijn aandoening te genezen, verspilt energie. Hij heeft die energie juist hard nodig om met zijn chronische ziekte te leren leven.</a:t>
            </a:r>
          </a:p>
          <a:p>
            <a:pPr>
              <a:spcAft>
                <a:spcPts val="0"/>
              </a:spcAft>
              <a:buClr>
                <a:schemeClr val="accent3"/>
              </a:buClr>
              <a:defRPr/>
            </a:pPr>
            <a:endParaRPr lang="nl-NL" dirty="0">
              <a:solidFill>
                <a:schemeClr val="tx1"/>
              </a:solidFill>
            </a:endParaRPr>
          </a:p>
          <a:p>
            <a:pPr marL="0" indent="0">
              <a:spcAft>
                <a:spcPts val="0"/>
              </a:spcAft>
              <a:buClr>
                <a:schemeClr val="accent3"/>
              </a:buClr>
              <a:buNone/>
              <a:defRPr/>
            </a:pPr>
            <a:r>
              <a:rPr lang="nl-NL" dirty="0">
                <a:solidFill>
                  <a:schemeClr val="tx1"/>
                </a:solidFill>
              </a:rPr>
              <a:t>	</a:t>
            </a:r>
            <a:endParaRPr lang="nl-NL" dirty="0"/>
          </a:p>
        </p:txBody>
      </p:sp>
    </p:spTree>
    <p:extLst>
      <p:ext uri="{BB962C8B-B14F-4D97-AF65-F5344CB8AC3E}">
        <p14:creationId xmlns:p14="http://schemas.microsoft.com/office/powerpoint/2010/main" val="59113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9">
            <a:extLst>
              <a:ext uri="{FF2B5EF4-FFF2-40B4-BE49-F238E27FC236}">
                <a16:creationId xmlns:a16="http://schemas.microsoft.com/office/drawing/2014/main" id="{9E661D03-4DD4-45E7-A047-ED722E826D5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descr="Afbeelding met tekst, kaart&#10;&#10;Beschrijving is gegenereerd met zeer hoge betrouwbaarheid">
            <a:extLst>
              <a:ext uri="{FF2B5EF4-FFF2-40B4-BE49-F238E27FC236}">
                <a16:creationId xmlns:a16="http://schemas.microsoft.com/office/drawing/2014/main" id="{202C4565-D409-4A89-AD92-0BB6FC95A3CB}"/>
              </a:ext>
            </a:extLst>
          </p:cNvPr>
          <p:cNvPicPr>
            <a:picLocks noChangeAspect="1"/>
          </p:cNvPicPr>
          <p:nvPr/>
        </p:nvPicPr>
        <p:blipFill>
          <a:blip r:embed="rId2"/>
          <a:stretch>
            <a:fillRect/>
          </a:stretch>
        </p:blipFill>
        <p:spPr>
          <a:xfrm>
            <a:off x="697539" y="2361056"/>
            <a:ext cx="4881897" cy="3649219"/>
          </a:xfrm>
          <a:prstGeom prst="rect">
            <a:avLst/>
          </a:prstGeom>
        </p:spPr>
      </p:pic>
      <p:sp>
        <p:nvSpPr>
          <p:cNvPr id="2" name="Titel 1">
            <a:extLst>
              <a:ext uri="{FF2B5EF4-FFF2-40B4-BE49-F238E27FC236}">
                <a16:creationId xmlns:a16="http://schemas.microsoft.com/office/drawing/2014/main" id="{215A97C8-987C-452E-B302-3D79747B2B89}"/>
              </a:ext>
            </a:extLst>
          </p:cNvPr>
          <p:cNvSpPr>
            <a:spLocks noGrp="1"/>
          </p:cNvSpPr>
          <p:nvPr>
            <p:ph type="title"/>
          </p:nvPr>
        </p:nvSpPr>
        <p:spPr>
          <a:xfrm>
            <a:off x="581192" y="702156"/>
            <a:ext cx="11029616" cy="1013800"/>
          </a:xfrm>
        </p:spPr>
        <p:txBody>
          <a:bodyPr>
            <a:normAutofit/>
          </a:bodyPr>
          <a:lstStyle/>
          <a:p>
            <a:r>
              <a:rPr lang="nl-NL" dirty="0" err="1">
                <a:solidFill>
                  <a:srgbClr val="FFFFFF"/>
                </a:solidFill>
              </a:rPr>
              <a:t>Kübler</a:t>
            </a:r>
            <a:r>
              <a:rPr lang="nl-NL" dirty="0">
                <a:solidFill>
                  <a:srgbClr val="FFFFFF"/>
                </a:solidFill>
              </a:rPr>
              <a:t> Ross - verliesverwerking</a:t>
            </a:r>
          </a:p>
        </p:txBody>
      </p:sp>
      <p:sp>
        <p:nvSpPr>
          <p:cNvPr id="3" name="Tijdelijke aanduiding voor inhoud 2">
            <a:extLst>
              <a:ext uri="{FF2B5EF4-FFF2-40B4-BE49-F238E27FC236}">
                <a16:creationId xmlns:a16="http://schemas.microsoft.com/office/drawing/2014/main" id="{0C2A8F43-36C9-456C-BB14-91D9BCF02D07}"/>
              </a:ext>
            </a:extLst>
          </p:cNvPr>
          <p:cNvSpPr>
            <a:spLocks noGrp="1"/>
          </p:cNvSpPr>
          <p:nvPr>
            <p:ph idx="1"/>
          </p:nvPr>
        </p:nvSpPr>
        <p:spPr>
          <a:xfrm>
            <a:off x="6335805" y="2180496"/>
            <a:ext cx="5275001" cy="4045683"/>
          </a:xfrm>
        </p:spPr>
        <p:txBody>
          <a:bodyPr>
            <a:normAutofit lnSpcReduction="10000"/>
          </a:bodyPr>
          <a:lstStyle/>
          <a:p>
            <a:pPr marL="0" indent="0">
              <a:lnSpc>
                <a:spcPct val="90000"/>
              </a:lnSpc>
              <a:buNone/>
            </a:pPr>
            <a:r>
              <a:rPr lang="nl-NL" dirty="0"/>
              <a:t>NAH betekent dat de zorgvrager afscheid moet nemen van (aspecten van) het leven voor het hersenletsel. </a:t>
            </a:r>
          </a:p>
          <a:p>
            <a:pPr marL="0" indent="0">
              <a:lnSpc>
                <a:spcPct val="90000"/>
              </a:lnSpc>
              <a:buNone/>
            </a:pPr>
            <a:r>
              <a:rPr lang="nl-NL" dirty="0"/>
              <a:t>Elisabeth </a:t>
            </a:r>
            <a:r>
              <a:rPr lang="nl-NL" dirty="0" err="1"/>
              <a:t>Kübler</a:t>
            </a:r>
            <a:r>
              <a:rPr lang="nl-NL" dirty="0"/>
              <a:t>-Ross heeft onderzoek gedaan bij mensen die te maken hadden met een verliessituatie en de manier waarop mensen hierop reageerden. </a:t>
            </a:r>
          </a:p>
          <a:p>
            <a:pPr marL="0" indent="0">
              <a:lnSpc>
                <a:spcPct val="90000"/>
              </a:lnSpc>
              <a:buNone/>
            </a:pPr>
            <a:r>
              <a:rPr lang="nl-NL" dirty="0"/>
              <a:t>Zij heeft vervolgens 5 fasen onderscheiden in het rouwproces:</a:t>
            </a:r>
          </a:p>
          <a:p>
            <a:pPr marL="0" indent="0">
              <a:lnSpc>
                <a:spcPct val="90000"/>
              </a:lnSpc>
              <a:buNone/>
            </a:pPr>
            <a:r>
              <a:rPr lang="nl-NL" dirty="0"/>
              <a:t>1. Ontkenning </a:t>
            </a:r>
          </a:p>
          <a:p>
            <a:pPr marL="0" indent="0">
              <a:lnSpc>
                <a:spcPct val="90000"/>
              </a:lnSpc>
              <a:buNone/>
            </a:pPr>
            <a:r>
              <a:rPr lang="nl-NL" dirty="0"/>
              <a:t>2. Boosheid </a:t>
            </a:r>
          </a:p>
          <a:p>
            <a:pPr marL="0" indent="0">
              <a:lnSpc>
                <a:spcPct val="90000"/>
              </a:lnSpc>
              <a:buNone/>
            </a:pPr>
            <a:r>
              <a:rPr lang="nl-NL" dirty="0"/>
              <a:t>3. Onderhandelen </a:t>
            </a:r>
          </a:p>
          <a:p>
            <a:pPr marL="0" indent="0">
              <a:lnSpc>
                <a:spcPct val="90000"/>
              </a:lnSpc>
              <a:buNone/>
            </a:pPr>
            <a:r>
              <a:rPr lang="nl-NL" dirty="0"/>
              <a:t>4. Depressie </a:t>
            </a:r>
          </a:p>
          <a:p>
            <a:pPr marL="0" indent="0">
              <a:lnSpc>
                <a:spcPct val="90000"/>
              </a:lnSpc>
              <a:buNone/>
            </a:pPr>
            <a:r>
              <a:rPr lang="nl-NL" dirty="0"/>
              <a:t>5. Aanvaarding </a:t>
            </a:r>
          </a:p>
          <a:p>
            <a:pPr>
              <a:lnSpc>
                <a:spcPct val="90000"/>
              </a:lnSpc>
            </a:pPr>
            <a:endParaRPr lang="nl-NL" sz="1500" dirty="0"/>
          </a:p>
        </p:txBody>
      </p:sp>
    </p:spTree>
    <p:extLst>
      <p:ext uri="{BB962C8B-B14F-4D97-AF65-F5344CB8AC3E}">
        <p14:creationId xmlns:p14="http://schemas.microsoft.com/office/powerpoint/2010/main" val="2960098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2187E8-9C44-4B65-949A-BB0B4D16E938}"/>
              </a:ext>
            </a:extLst>
          </p:cNvPr>
          <p:cNvSpPr>
            <a:spLocks noGrp="1"/>
          </p:cNvSpPr>
          <p:nvPr>
            <p:ph type="title"/>
          </p:nvPr>
        </p:nvSpPr>
        <p:spPr/>
        <p:txBody>
          <a:bodyPr/>
          <a:lstStyle/>
          <a:p>
            <a:r>
              <a:rPr lang="nl-NL" dirty="0" err="1"/>
              <a:t>nick</a:t>
            </a:r>
            <a:r>
              <a:rPr lang="nl-NL" dirty="0"/>
              <a:t> </a:t>
            </a:r>
            <a:r>
              <a:rPr lang="nl-NL" dirty="0" err="1"/>
              <a:t>vujicic</a:t>
            </a:r>
            <a:r>
              <a:rPr lang="nl-NL" dirty="0"/>
              <a:t> – No arms no </a:t>
            </a:r>
            <a:r>
              <a:rPr lang="nl-NL" dirty="0" err="1"/>
              <a:t>legs</a:t>
            </a:r>
            <a:endParaRPr lang="nl-NL" dirty="0"/>
          </a:p>
        </p:txBody>
      </p:sp>
      <p:pic>
        <p:nvPicPr>
          <p:cNvPr id="4" name="Onlinemedia 3">
            <a:hlinkClick r:id="" action="ppaction://media"/>
            <a:extLst>
              <a:ext uri="{FF2B5EF4-FFF2-40B4-BE49-F238E27FC236}">
                <a16:creationId xmlns:a16="http://schemas.microsoft.com/office/drawing/2014/main" id="{2CD1412E-E387-4563-B071-D329C7E65F00}"/>
              </a:ext>
            </a:extLst>
          </p:cNvPr>
          <p:cNvPicPr>
            <a:picLocks noGrp="1" noRot="1" noChangeAspect="1"/>
          </p:cNvPicPr>
          <p:nvPr>
            <p:ph idx="1"/>
            <a:videoFile r:link="rId1"/>
          </p:nvPr>
        </p:nvPicPr>
        <p:blipFill>
          <a:blip r:embed="rId3"/>
          <a:stretch>
            <a:fillRect/>
          </a:stretch>
        </p:blipFill>
        <p:spPr>
          <a:xfrm>
            <a:off x="2961249" y="1956636"/>
            <a:ext cx="6269502" cy="4702127"/>
          </a:xfrm>
          <a:prstGeom prst="rect">
            <a:avLst/>
          </a:prstGeom>
        </p:spPr>
      </p:pic>
    </p:spTree>
    <p:extLst>
      <p:ext uri="{BB962C8B-B14F-4D97-AF65-F5344CB8AC3E}">
        <p14:creationId xmlns:p14="http://schemas.microsoft.com/office/powerpoint/2010/main" val="1189543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9">
            <a:extLst>
              <a:ext uri="{FF2B5EF4-FFF2-40B4-BE49-F238E27FC236}">
                <a16:creationId xmlns:a16="http://schemas.microsoft.com/office/drawing/2014/main" id="{E9209EA6-FB9C-4E80-9B63-3BC4C06283E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8640"/>
            <a:ext cx="12192000"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1">
            <a:extLst>
              <a:ext uri="{FF2B5EF4-FFF2-40B4-BE49-F238E27FC236}">
                <a16:creationId xmlns:a16="http://schemas.microsoft.com/office/drawing/2014/main" id="{87D98868-D6DC-40C4-A67A-26D3EF9B9D0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614407"/>
            <a:ext cx="750779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13">
            <a:extLst>
              <a:ext uri="{FF2B5EF4-FFF2-40B4-BE49-F238E27FC236}">
                <a16:creationId xmlns:a16="http://schemas.microsoft.com/office/drawing/2014/main" id="{AECC2831-44D4-4BC0-8A8C-A4D405DD727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7675" y="614407"/>
            <a:ext cx="3705384" cy="56117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descr="Afbeelding met teken, surfen&#10;&#10;Beschrijving is gegenereerd met hoge betrouwbaarheid">
            <a:extLst>
              <a:ext uri="{FF2B5EF4-FFF2-40B4-BE49-F238E27FC236}">
                <a16:creationId xmlns:a16="http://schemas.microsoft.com/office/drawing/2014/main" id="{7E66D14A-45AE-45D0-BA6D-FEFEB026DF24}"/>
              </a:ext>
            </a:extLst>
          </p:cNvPr>
          <p:cNvPicPr>
            <a:picLocks noChangeAspect="1"/>
          </p:cNvPicPr>
          <p:nvPr/>
        </p:nvPicPr>
        <p:blipFill>
          <a:blip r:embed="rId2"/>
          <a:stretch>
            <a:fillRect/>
          </a:stretch>
        </p:blipFill>
        <p:spPr>
          <a:xfrm>
            <a:off x="793491" y="1904834"/>
            <a:ext cx="3036818" cy="3036818"/>
          </a:xfrm>
          <a:prstGeom prst="rect">
            <a:avLst/>
          </a:prstGeom>
        </p:spPr>
      </p:pic>
      <p:sp>
        <p:nvSpPr>
          <p:cNvPr id="2" name="Titel 1">
            <a:extLst>
              <a:ext uri="{FF2B5EF4-FFF2-40B4-BE49-F238E27FC236}">
                <a16:creationId xmlns:a16="http://schemas.microsoft.com/office/drawing/2014/main" id="{1B92B43C-9CC7-4F03-B8EC-64AE65014794}"/>
              </a:ext>
            </a:extLst>
          </p:cNvPr>
          <p:cNvSpPr>
            <a:spLocks noGrp="1"/>
          </p:cNvSpPr>
          <p:nvPr>
            <p:ph type="title"/>
          </p:nvPr>
        </p:nvSpPr>
        <p:spPr>
          <a:xfrm>
            <a:off x="4401850" y="702156"/>
            <a:ext cx="7208958" cy="1013800"/>
          </a:xfrm>
        </p:spPr>
        <p:txBody>
          <a:bodyPr>
            <a:normAutofit/>
          </a:bodyPr>
          <a:lstStyle/>
          <a:p>
            <a:r>
              <a:rPr lang="nl-NL">
                <a:solidFill>
                  <a:srgbClr val="FFFFFF"/>
                </a:solidFill>
              </a:rPr>
              <a:t>Opdracht</a:t>
            </a:r>
          </a:p>
        </p:txBody>
      </p:sp>
      <p:sp>
        <p:nvSpPr>
          <p:cNvPr id="3" name="Tijdelijke aanduiding voor inhoud 2">
            <a:extLst>
              <a:ext uri="{FF2B5EF4-FFF2-40B4-BE49-F238E27FC236}">
                <a16:creationId xmlns:a16="http://schemas.microsoft.com/office/drawing/2014/main" id="{091AA5A3-6A09-4120-9484-274EC7DB8A78}"/>
              </a:ext>
            </a:extLst>
          </p:cNvPr>
          <p:cNvSpPr>
            <a:spLocks noGrp="1"/>
          </p:cNvSpPr>
          <p:nvPr>
            <p:ph idx="1"/>
          </p:nvPr>
        </p:nvSpPr>
        <p:spPr>
          <a:xfrm>
            <a:off x="4401849" y="2180496"/>
            <a:ext cx="7208957" cy="4045683"/>
          </a:xfrm>
        </p:spPr>
        <p:txBody>
          <a:bodyPr>
            <a:normAutofit/>
          </a:bodyPr>
          <a:lstStyle/>
          <a:p>
            <a:r>
              <a:rPr lang="nl-NL" dirty="0"/>
              <a:t>Je gaat je met je projectgroep verdiepen in de fasen van het rouwproces. </a:t>
            </a:r>
          </a:p>
          <a:p>
            <a:r>
              <a:rPr lang="nl-NL" dirty="0"/>
              <a:t>Maak je het verband zichtbaar tussen de fasen van het rouwproces volgens </a:t>
            </a:r>
            <a:r>
              <a:rPr lang="nl-NL" dirty="0" err="1"/>
              <a:t>Kübler</a:t>
            </a:r>
            <a:r>
              <a:rPr lang="nl-NL" dirty="0"/>
              <a:t> Ross en de coping strategieën.</a:t>
            </a:r>
          </a:p>
          <a:p>
            <a:r>
              <a:rPr lang="nl-NL" dirty="0"/>
              <a:t>Welke strategieën </a:t>
            </a:r>
            <a:r>
              <a:rPr lang="nl-NL" dirty="0" err="1"/>
              <a:t>zul</a:t>
            </a:r>
            <a:r>
              <a:rPr lang="nl-NL" dirty="0"/>
              <a:t> je tegenkomen bij een zorgvrager in welke fase van het rouwproces. Beargumenteer de gemaakte keuzes. </a:t>
            </a:r>
          </a:p>
        </p:txBody>
      </p:sp>
    </p:spTree>
    <p:extLst>
      <p:ext uri="{BB962C8B-B14F-4D97-AF65-F5344CB8AC3E}">
        <p14:creationId xmlns:p14="http://schemas.microsoft.com/office/powerpoint/2010/main" val="329936340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226</TotalTime>
  <Words>768</Words>
  <Application>Microsoft Office PowerPoint</Application>
  <PresentationFormat>Breedbeeld</PresentationFormat>
  <Paragraphs>91</Paragraphs>
  <Slides>13</Slides>
  <Notes>1</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Calibri</vt:lpstr>
      <vt:lpstr>Gill Sans MT</vt:lpstr>
      <vt:lpstr>Wingdings 2</vt:lpstr>
      <vt:lpstr>Dividend</vt:lpstr>
      <vt:lpstr>Gevolgen van NAH </vt:lpstr>
      <vt:lpstr>Coping</vt:lpstr>
      <vt:lpstr>Opdracht coping </vt:lpstr>
      <vt:lpstr>Adaptatie-coping model</vt:lpstr>
      <vt:lpstr>Eigen coping strategiën </vt:lpstr>
      <vt:lpstr>Coping mechanismen</vt:lpstr>
      <vt:lpstr>Kübler Ross - verliesverwerking</vt:lpstr>
      <vt:lpstr>nick vujicic – No arms no legs</vt:lpstr>
      <vt:lpstr>Opdracht</vt:lpstr>
      <vt:lpstr>4. Het behandelings- en begeleidingstraject  </vt:lpstr>
      <vt:lpstr>opdracht</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Gevolgen van NAH</dc:title>
  <dc:creator>L.A.L. (Lian) Kleuters</dc:creator>
  <cp:lastModifiedBy>Cindy (C.V.A.I.) van der Meijs</cp:lastModifiedBy>
  <cp:revision>11</cp:revision>
  <dcterms:created xsi:type="dcterms:W3CDTF">2017-11-14T11:42:46Z</dcterms:created>
  <dcterms:modified xsi:type="dcterms:W3CDTF">2020-01-13T13:18:41Z</dcterms:modified>
</cp:coreProperties>
</file>